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92" r:id="rId2"/>
    <p:sldId id="258" r:id="rId3"/>
    <p:sldId id="259" r:id="rId4"/>
    <p:sldId id="260" r:id="rId5"/>
    <p:sldId id="261" r:id="rId6"/>
    <p:sldId id="429" r:id="rId7"/>
    <p:sldId id="394" r:id="rId8"/>
    <p:sldId id="262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430" r:id="rId17"/>
    <p:sldId id="280" r:id="rId18"/>
    <p:sldId id="431" r:id="rId19"/>
    <p:sldId id="281" r:id="rId20"/>
    <p:sldId id="393" r:id="rId21"/>
    <p:sldId id="283" r:id="rId22"/>
    <p:sldId id="284" r:id="rId23"/>
    <p:sldId id="432" r:id="rId24"/>
    <p:sldId id="287" r:id="rId25"/>
    <p:sldId id="395" r:id="rId26"/>
    <p:sldId id="288" r:id="rId27"/>
    <p:sldId id="289" r:id="rId28"/>
    <p:sldId id="290" r:id="rId29"/>
    <p:sldId id="291" r:id="rId30"/>
    <p:sldId id="397" r:id="rId31"/>
    <p:sldId id="292" r:id="rId32"/>
    <p:sldId id="396" r:id="rId33"/>
    <p:sldId id="295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408" r:id="rId54"/>
    <p:sldId id="409" r:id="rId55"/>
    <p:sldId id="410" r:id="rId56"/>
    <p:sldId id="433" r:id="rId57"/>
    <p:sldId id="411" r:id="rId58"/>
    <p:sldId id="412" r:id="rId59"/>
    <p:sldId id="443" r:id="rId60"/>
    <p:sldId id="444" r:id="rId61"/>
    <p:sldId id="413" r:id="rId62"/>
    <p:sldId id="445" r:id="rId63"/>
    <p:sldId id="446" r:id="rId64"/>
    <p:sldId id="414" r:id="rId65"/>
    <p:sldId id="447" r:id="rId66"/>
    <p:sldId id="415" r:id="rId67"/>
    <p:sldId id="416" r:id="rId68"/>
    <p:sldId id="417" r:id="rId69"/>
    <p:sldId id="418" r:id="rId70"/>
    <p:sldId id="419" r:id="rId71"/>
    <p:sldId id="420" r:id="rId72"/>
    <p:sldId id="421" r:id="rId73"/>
    <p:sldId id="448" r:id="rId74"/>
    <p:sldId id="422" r:id="rId75"/>
    <p:sldId id="423" r:id="rId76"/>
    <p:sldId id="424" r:id="rId77"/>
    <p:sldId id="425" r:id="rId78"/>
    <p:sldId id="426" r:id="rId79"/>
    <p:sldId id="427" r:id="rId80"/>
    <p:sldId id="428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57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2913B-2CA7-483E-B52C-21D14658ECC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7565C-28A5-450D-9963-1ABC250E2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C9C6-6E8E-4BBB-9D31-3F1DE7C163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  <p:sp>
        <p:nvSpPr>
          <p:cNvPr id="9114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UNIT-I : Digital Image Fundamentals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86965499-E0CC-4838-9CD9-61076250AAAC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B496E53-A953-4399-BCBB-BCD2713A52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78651-F2AE-449D-9E46-F35F5F2DDBFA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1.png"/><Relationship Id="rId7" Type="http://schemas.openxmlformats.org/officeDocument/2006/relationships/slide" Target="slide5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6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3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3.wmf"/><Relationship Id="rId4" Type="http://schemas.openxmlformats.org/officeDocument/2006/relationships/oleObject" Target="../embeddings/oleObject35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39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90.wmf"/><Relationship Id="rId2" Type="http://schemas.openxmlformats.org/officeDocument/2006/relationships/audio" Target="../media/audio1.wav"/><Relationship Id="rId16" Type="http://schemas.openxmlformats.org/officeDocument/2006/relationships/image" Target="../media/image9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86.png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89.wmf"/><Relationship Id="rId4" Type="http://schemas.openxmlformats.org/officeDocument/2006/relationships/audio" Target="../media/audio3.wav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9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99.w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4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4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0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5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57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59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19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6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123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63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0.wmf"/><Relationship Id="rId7" Type="http://schemas.openxmlformats.org/officeDocument/2006/relationships/image" Target="../media/image1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Syllabus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723900" y="1869281"/>
            <a:ext cx="7696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4" action="ppaction://hlinksldjump"/>
              </a:rPr>
              <a:t>A Model of the Image Degradation/Restoration Process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5" action="ppaction://hlinksldjump"/>
              </a:rPr>
              <a:t>Noise Models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6" action="ppaction://hlinksldjump"/>
              </a:rPr>
              <a:t>Restoration in the Presence of Noise only – Spatial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7" action="ppaction://hlinksldjump"/>
              </a:rPr>
              <a:t>Estimating the Degradation Function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8" action="ppaction://hlinksldjump"/>
              </a:rPr>
              <a:t>Inverse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9" action="ppaction://hlinksldjump"/>
              </a:rPr>
              <a:t>Wiener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" action="ppaction://noaction"/>
              </a:rPr>
              <a:t>Constrained Least Squares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436C5FD-9AED-46C3-B6D9-77161A667E11}" type="datetime1">
              <a:rPr lang="en-US"/>
              <a:pPr>
                <a:defRPr/>
              </a:pPr>
              <a:t>9/25/2023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73BA2-5AFE-43CF-8E09-DA0583C99A8C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4C46-827E-4126-B5E5-B145EB696AFE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665-6022-4442-A1CC-644B5FE1307D}" type="slidenum">
              <a:rPr lang="en-US"/>
              <a:pPr/>
              <a:t>10</a:t>
            </a:fld>
            <a:endParaRPr lang="en-US"/>
          </a:p>
        </p:txBody>
      </p:sp>
      <p:sp>
        <p:nvSpPr>
          <p:cNvPr id="39117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1173" name="Object 5"/>
          <p:cNvGraphicFramePr>
            <a:graphicFrameLocks noChangeAspect="1"/>
          </p:cNvGraphicFramePr>
          <p:nvPr/>
        </p:nvGraphicFramePr>
        <p:xfrm>
          <a:off x="228600" y="1763712"/>
          <a:ext cx="558800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863280" progId="">
                  <p:embed/>
                </p:oleObj>
              </mc:Choice>
              <mc:Fallback>
                <p:oleObj name="Equation" r:id="rId2" imgW="2450880" imgH="863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63712"/>
                        <a:ext cx="5588000" cy="197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4" name="Object 6"/>
          <p:cNvGraphicFramePr>
            <a:graphicFrameLocks noChangeAspect="1"/>
          </p:cNvGraphicFramePr>
          <p:nvPr/>
        </p:nvGraphicFramePr>
        <p:xfrm>
          <a:off x="123825" y="4484687"/>
          <a:ext cx="6581775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876240" progId="">
                  <p:embed/>
                </p:oleObj>
              </mc:Choice>
              <mc:Fallback>
                <p:oleObj name="Equation" r:id="rId4" imgW="3136680" imgH="8762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4484687"/>
                        <a:ext cx="6581775" cy="183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Rayleigh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86475" y="1590675"/>
            <a:ext cx="29051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CBE1D36-5297-541D-7769-FDD8B810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A411-6E2F-42D3-A136-078D5459521D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9195-95F3-43E8-B187-C5B5DE05CEEB}" type="slidenum">
              <a:rPr lang="en-US"/>
              <a:pPr/>
              <a:t>11</a:t>
            </a:fld>
            <a:endParaRPr lang="en-US"/>
          </a:p>
        </p:txBody>
      </p:sp>
      <p:sp>
        <p:nvSpPr>
          <p:cNvPr id="392196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2197" name="Object 5"/>
          <p:cNvGraphicFramePr>
            <a:graphicFrameLocks noChangeAspect="1"/>
          </p:cNvGraphicFramePr>
          <p:nvPr/>
        </p:nvGraphicFramePr>
        <p:xfrm>
          <a:off x="109537" y="1724025"/>
          <a:ext cx="55292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5680" imgH="914400" progId="">
                  <p:embed/>
                </p:oleObj>
              </mc:Choice>
              <mc:Fallback>
                <p:oleObj name="Equation" r:id="rId2" imgW="2425680" imgH="914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" y="1724025"/>
                        <a:ext cx="5529263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8" name="Object 6"/>
          <p:cNvGraphicFramePr>
            <a:graphicFrameLocks noChangeAspect="1"/>
          </p:cNvGraphicFramePr>
          <p:nvPr/>
        </p:nvGraphicFramePr>
        <p:xfrm>
          <a:off x="228600" y="4605337"/>
          <a:ext cx="6581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672840" progId="">
                  <p:embed/>
                </p:oleObj>
              </mc:Choice>
              <mc:Fallback>
                <p:oleObj name="Equation" r:id="rId4" imgW="3136680" imgH="672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05337"/>
                        <a:ext cx="6581775" cy="1414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Erlang (Gamma)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67425" y="1676400"/>
            <a:ext cx="29241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F1E95F5-23FB-1EC2-D47E-23D80B996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D619-FB58-42C3-A28A-DF99C35ECECF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5241-C4CD-41D9-A9CF-935E5D4CEB45}" type="slidenum">
              <a:rPr lang="en-US"/>
              <a:pPr/>
              <a:t>12</a:t>
            </a:fld>
            <a:endParaRPr lang="en-US"/>
          </a:p>
        </p:txBody>
      </p:sp>
      <p:sp>
        <p:nvSpPr>
          <p:cNvPr id="393220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152400" y="1882775"/>
          <a:ext cx="59642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120" imgH="711000" progId="">
                  <p:embed/>
                </p:oleObj>
              </mc:Choice>
              <mc:Fallback>
                <p:oleObj name="Equation" r:id="rId2" imgW="2616120" imgH="711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82775"/>
                        <a:ext cx="5964237" cy="162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2" name="Object 6"/>
          <p:cNvGraphicFramePr>
            <a:graphicFrameLocks noChangeAspect="1"/>
          </p:cNvGraphicFramePr>
          <p:nvPr/>
        </p:nvGraphicFramePr>
        <p:xfrm>
          <a:off x="228600" y="4146550"/>
          <a:ext cx="6581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672840" progId="">
                  <p:embed/>
                </p:oleObj>
              </mc:Choice>
              <mc:Fallback>
                <p:oleObj name="Equation" r:id="rId4" imgW="3136680" imgH="672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46550"/>
                        <a:ext cx="6581775" cy="1414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Exponential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1676400"/>
            <a:ext cx="27908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C4847E7-AA9E-B7C3-3ECD-D783F4AE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D05C-4046-4710-8E73-C5C14D0C959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2ECE-41D7-4BC9-A97B-57C22EECD2BD}" type="slidenum">
              <a:rPr lang="en-US"/>
              <a:pPr/>
              <a:t>13</a:t>
            </a:fld>
            <a:endParaRPr lang="en-US"/>
          </a:p>
        </p:txBody>
      </p:sp>
      <p:sp>
        <p:nvSpPr>
          <p:cNvPr id="394244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4245" name="Object 5"/>
          <p:cNvGraphicFramePr>
            <a:graphicFrameLocks noChangeAspect="1"/>
          </p:cNvGraphicFramePr>
          <p:nvPr/>
        </p:nvGraphicFramePr>
        <p:xfrm>
          <a:off x="228600" y="1839913"/>
          <a:ext cx="5470525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863280" progId="">
                  <p:embed/>
                </p:oleObj>
              </mc:Choice>
              <mc:Fallback>
                <p:oleObj name="Equation" r:id="rId2" imgW="2400120" imgH="863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39913"/>
                        <a:ext cx="5470525" cy="197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46" name="Object 6"/>
          <p:cNvGraphicFramePr>
            <a:graphicFrameLocks noChangeAspect="1"/>
          </p:cNvGraphicFramePr>
          <p:nvPr/>
        </p:nvGraphicFramePr>
        <p:xfrm>
          <a:off x="228600" y="4373563"/>
          <a:ext cx="6581775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711000" progId="">
                  <p:embed/>
                </p:oleObj>
              </mc:Choice>
              <mc:Fallback>
                <p:oleObj name="Equation" r:id="rId4" imgW="3136680" imgH="711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373563"/>
                        <a:ext cx="6581775" cy="1493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Uniform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3600" y="1905000"/>
            <a:ext cx="27241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A7007BA-C627-6E5C-B888-6119516E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8B76-995C-4485-B767-29DC0AC296F8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55AD-E6C8-4EC0-9569-2D0BC1D2FA1D}" type="slidenum">
              <a:rPr lang="en-US"/>
              <a:pPr/>
              <a:t>14</a:t>
            </a:fld>
            <a:endParaRPr lang="en-US"/>
          </a:p>
        </p:txBody>
      </p:sp>
      <p:sp>
        <p:nvSpPr>
          <p:cNvPr id="395268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5269" name="Object 5"/>
          <p:cNvGraphicFramePr>
            <a:graphicFrameLocks noChangeAspect="1"/>
          </p:cNvGraphicFramePr>
          <p:nvPr/>
        </p:nvGraphicFramePr>
        <p:xfrm>
          <a:off x="228600" y="1647825"/>
          <a:ext cx="6715125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914400" progId="">
                  <p:embed/>
                </p:oleObj>
              </mc:Choice>
              <mc:Fallback>
                <p:oleObj name="Equation" r:id="rId2" imgW="2946240" imgH="914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47825"/>
                        <a:ext cx="6715125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270" name="Object 6"/>
          <p:cNvGraphicFramePr>
            <a:graphicFrameLocks noChangeAspect="1"/>
          </p:cNvGraphicFramePr>
          <p:nvPr/>
        </p:nvGraphicFramePr>
        <p:xfrm>
          <a:off x="304800" y="5287963"/>
          <a:ext cx="66357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457200" progId="">
                  <p:embed/>
                </p:oleObj>
              </mc:Choice>
              <mc:Fallback>
                <p:oleObj name="Equation" r:id="rId4" imgW="316224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287963"/>
                        <a:ext cx="6635750" cy="960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272" name="Object 8"/>
          <p:cNvGraphicFramePr>
            <a:graphicFrameLocks noChangeAspect="1"/>
          </p:cNvGraphicFramePr>
          <p:nvPr/>
        </p:nvGraphicFramePr>
        <p:xfrm>
          <a:off x="331787" y="4237038"/>
          <a:ext cx="690721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20680" imgH="431640" progId="">
                  <p:embed/>
                </p:oleObj>
              </mc:Choice>
              <mc:Fallback>
                <p:oleObj name="Equation" r:id="rId6" imgW="2920680" imgH="431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" y="4237038"/>
                        <a:ext cx="690721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4183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Impulse (Salt-and-Pepper) Noise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24600" y="2066925"/>
            <a:ext cx="26193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BBAA293-C62D-A470-44CD-BBD715CC9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9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39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DCE-999E-4A76-821D-97A41D00603D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D737-2291-4346-A87C-85EB053136B3}" type="slidenum">
              <a:rPr lang="en-US"/>
              <a:pPr/>
              <a:t>15</a:t>
            </a:fld>
            <a:endParaRPr lang="en-US"/>
          </a:p>
        </p:txBody>
      </p:sp>
      <p:sp>
        <p:nvSpPr>
          <p:cNvPr id="39629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254202"/>
            <a:ext cx="8462962" cy="599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DCE-999E-4A76-821D-97A41D00603D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D737-2291-4346-A87C-85EB053136B3}" type="slidenum">
              <a:rPr lang="en-US"/>
              <a:pPr/>
              <a:t>16</a:t>
            </a:fld>
            <a:endParaRPr lang="en-US"/>
          </a:p>
        </p:txBody>
      </p:sp>
      <p:sp>
        <p:nvSpPr>
          <p:cNvPr id="39629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31894-AAF1-3F6A-B693-0150CBED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8" y="493712"/>
            <a:ext cx="8157412" cy="59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9FDD-1FDE-40A9-BC82-62D28F6B304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12B9B-64CA-47E3-B05D-012EF7CD1B47}" type="slidenum">
              <a:rPr lang="en-US"/>
              <a:pPr/>
              <a:t>17</a:t>
            </a:fld>
            <a:endParaRPr lang="en-US"/>
          </a:p>
        </p:txBody>
      </p:sp>
      <p:sp>
        <p:nvSpPr>
          <p:cNvPr id="40960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40960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6644" y="1867968"/>
            <a:ext cx="4430712" cy="4304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Examples of Noise: Original Image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969468E-F3AB-00E7-2F2A-45A6A027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9FDD-1FDE-40A9-BC82-62D28F6B304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12B9B-64CA-47E3-B05D-012EF7CD1B47}" type="slidenum">
              <a:rPr lang="en-US"/>
              <a:pPr/>
              <a:t>18</a:t>
            </a:fld>
            <a:endParaRPr lang="en-US"/>
          </a:p>
        </p:txBody>
      </p:sp>
      <p:sp>
        <p:nvSpPr>
          <p:cNvPr id="40960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Examples of Noise: Original Image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30F7-0E72-FB1A-EE59-9E71E39E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9" y="1600200"/>
            <a:ext cx="3765541" cy="517385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C42F598-843F-8C6E-3F2F-290B77A4C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3687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9267-5E0C-448B-B7C7-D5AA6589BD98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BA55-4283-4845-BAFD-8D1219C41FB0}" type="slidenum">
              <a:rPr lang="en-US"/>
              <a:pPr/>
              <a:t>19</a:t>
            </a:fld>
            <a:endParaRPr lang="en-US"/>
          </a:p>
        </p:txBody>
      </p:sp>
      <p:sp>
        <p:nvSpPr>
          <p:cNvPr id="41062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7201" y="304800"/>
            <a:ext cx="8229599" cy="5867400"/>
            <a:chOff x="1171575" y="762000"/>
            <a:chExt cx="6800850" cy="5410200"/>
          </a:xfrm>
        </p:grpSpPr>
        <p:pic>
          <p:nvPicPr>
            <p:cNvPr id="105473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1575" y="762000"/>
              <a:ext cx="6800850" cy="477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4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19200" y="5543550"/>
              <a:ext cx="611505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1431-7FA3-4C4F-9BF0-F317D071DD74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F8C2D-A992-453D-BD37-8C39C5532F13}" type="slidenum">
              <a:rPr lang="en-US"/>
              <a:pPr/>
              <a:t>2</a:t>
            </a:fld>
            <a:endParaRPr lang="en-US"/>
          </a:p>
        </p:txBody>
      </p:sp>
      <p:sp>
        <p:nvSpPr>
          <p:cNvPr id="23654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828800"/>
            <a:ext cx="8229600" cy="2209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b="1" dirty="0">
                <a:effectLst/>
                <a:latin typeface="Andalus" pitchFamily="18" charset="-78"/>
                <a:cs typeface="Andalus" pitchFamily="18" charset="-78"/>
              </a:rPr>
              <a:t>Image restoration</a:t>
            </a:r>
            <a:r>
              <a:rPr lang="en-US" sz="1800" dirty="0">
                <a:effectLst/>
                <a:latin typeface="Andalus" pitchFamily="18" charset="-78"/>
                <a:cs typeface="Andalus" pitchFamily="18" charset="-78"/>
              </a:rPr>
              <a:t>: recover an image that has been degraded by using a prior knowledge of the degradation phenomenon.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IE" sz="18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Similar to image enhancement, but more objective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sz="1800" dirty="0">
                <a:effectLst/>
                <a:latin typeface="Andalus" pitchFamily="18" charset="-78"/>
                <a:cs typeface="Andalus" pitchFamily="18" charset="-78"/>
              </a:rPr>
              <a:t>Model the degradation and applying the inverse process in order to recover the original image.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524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47800" y="2413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494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509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874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Image Restoration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6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77950" y="4314825"/>
            <a:ext cx="6388100" cy="1933575"/>
            <a:chOff x="1377950" y="4394200"/>
            <a:chExt cx="6388100" cy="193357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/>
            <a:srcRect r="60216" b="49875"/>
            <a:stretch>
              <a:fillRect/>
            </a:stretch>
          </p:blipFill>
          <p:spPr bwMode="auto">
            <a:xfrm>
              <a:off x="1377950" y="4394200"/>
              <a:ext cx="2509838" cy="190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/>
            <a:srcRect l="39734" t="50250" r="20204" b="-1212"/>
            <a:stretch>
              <a:fillRect/>
            </a:stretch>
          </p:blipFill>
          <p:spPr bwMode="auto">
            <a:xfrm>
              <a:off x="5238750" y="4394200"/>
              <a:ext cx="2527300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3956050" y="5038725"/>
              <a:ext cx="1212850" cy="614363"/>
            </a:xfrm>
            <a:prstGeom prst="rightArrow">
              <a:avLst>
                <a:gd name="adj1" fmla="val 50000"/>
                <a:gd name="adj2" fmla="val 49354"/>
              </a:avLst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9267-5E0C-448B-B7C7-D5AA6589BD98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BA55-4283-4845-BAFD-8D1219C41FB0}" type="slidenum">
              <a:rPr lang="en-US"/>
              <a:pPr/>
              <a:t>20</a:t>
            </a:fld>
            <a:endParaRPr lang="en-US"/>
          </a:p>
        </p:txBody>
      </p:sp>
      <p:sp>
        <p:nvSpPr>
          <p:cNvPr id="41062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5300" y="457200"/>
            <a:ext cx="8153400" cy="5857875"/>
            <a:chOff x="1085850" y="685800"/>
            <a:chExt cx="6972300" cy="5629275"/>
          </a:xfrm>
        </p:grpSpPr>
        <p:pic>
          <p:nvPicPr>
            <p:cNvPr id="1208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85850" y="685800"/>
              <a:ext cx="6972300" cy="488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083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43000" y="5562600"/>
              <a:ext cx="619125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8D52-A121-4B7B-A37C-9C102571B75F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3B9B-A419-4129-9EA2-C43C37683BEC}" type="slidenum">
              <a:rPr lang="en-US"/>
              <a:pPr/>
              <a:t>21</a:t>
            </a:fld>
            <a:endParaRPr lang="en-US"/>
          </a:p>
        </p:txBody>
      </p:sp>
      <p:sp>
        <p:nvSpPr>
          <p:cNvPr id="41267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412680" name="Rectangle 8"/>
          <p:cNvSpPr>
            <a:spLocks noRot="1" noChangeArrowheads="1"/>
          </p:cNvSpPr>
          <p:nvPr/>
        </p:nvSpPr>
        <p:spPr bwMode="auto">
          <a:xfrm>
            <a:off x="301625" y="1905000"/>
            <a:ext cx="85407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Periodic noise in an image arises typically from electrical or electromechanical interference during image acquisition.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It is a type of spatially dependent noise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Periodic noise can be reduced significantly via frequency domain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12D1FD-D111-EC3F-F882-28A8D62E3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2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12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4DE1-E4CB-48CF-BBC3-AA41D1D1A6E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B73F-F9D6-4712-8A77-65B48B507A16}" type="slidenum">
              <a:rPr lang="en-US"/>
              <a:pPr/>
              <a:t>22</a:t>
            </a:fld>
            <a:endParaRPr lang="en-US"/>
          </a:p>
        </p:txBody>
      </p:sp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An Example of 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14525" y="1600200"/>
            <a:ext cx="5314951" cy="5105400"/>
            <a:chOff x="2514599" y="1600200"/>
            <a:chExt cx="5314951" cy="5105400"/>
          </a:xfrm>
        </p:grpSpPr>
        <p:pic>
          <p:nvPicPr>
            <p:cNvPr id="41370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14599" y="1600200"/>
              <a:ext cx="3440113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77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48400" y="1676400"/>
              <a:ext cx="1581150" cy="260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8477D40-B274-99DD-CE5E-9C9CF3D02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4DE1-E4CB-48CF-BBC3-AA41D1D1A6E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B73F-F9D6-4712-8A77-65B48B507A16}" type="slidenum">
              <a:rPr lang="en-US"/>
              <a:pPr/>
              <a:t>23</a:t>
            </a:fld>
            <a:endParaRPr lang="en-US"/>
          </a:p>
        </p:txBody>
      </p:sp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An Example of 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9EB27-24AC-90AE-49FB-51462250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598"/>
            <a:ext cx="9144000" cy="527540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957612A-7D0C-F895-8FB4-EF191380F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2740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64C1-EFA1-4339-A2E2-9BEECE0C4F4E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592C-B043-47F2-B893-4E99CB4C0E84}" type="slidenum">
              <a:rPr lang="en-US"/>
              <a:pPr/>
              <a:t>24</a:t>
            </a:fld>
            <a:endParaRPr lang="en-US"/>
          </a:p>
        </p:txBody>
      </p:sp>
      <p:sp>
        <p:nvSpPr>
          <p:cNvPr id="41677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416773" name="Object 5"/>
          <p:cNvGraphicFramePr>
            <a:graphicFrameLocks noChangeAspect="1"/>
          </p:cNvGraphicFramePr>
          <p:nvPr/>
        </p:nvGraphicFramePr>
        <p:xfrm>
          <a:off x="845344" y="3824287"/>
          <a:ext cx="7453312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160" imgH="888840" progId="">
                  <p:embed/>
                </p:oleObj>
              </mc:Choice>
              <mc:Fallback>
                <p:oleObj name="Equation" r:id="rId2" imgW="2819160" imgH="888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344" y="3824287"/>
                        <a:ext cx="7453312" cy="234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9050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Andalus" pitchFamily="18" charset="-78"/>
                <a:cs typeface="Andalus" pitchFamily="18" charset="-78"/>
              </a:rPr>
              <a:t>Restoration in the Presence of Noise Only</a:t>
            </a:r>
            <a:br>
              <a:rPr lang="en-US" sz="2800" dirty="0">
                <a:latin typeface="Andalus" pitchFamily="18" charset="-78"/>
                <a:cs typeface="Andalus" pitchFamily="18" charset="-78"/>
              </a:rPr>
            </a:br>
            <a:r>
              <a:rPr lang="en-US" sz="2800" dirty="0">
                <a:latin typeface="Andalus" pitchFamily="18" charset="-78"/>
                <a:cs typeface="Andalus" pitchFamily="18" charset="-78"/>
              </a:rPr>
              <a:t>̶  Spatial Filtering </a:t>
            </a:r>
            <a:endParaRPr lang="en-US" sz="28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342357" y="2168525"/>
            <a:ext cx="4459287" cy="1477407"/>
            <a:chOff x="2474913" y="1863725"/>
            <a:chExt cx="4459287" cy="1477407"/>
          </a:xfrm>
        </p:grpSpPr>
        <p:graphicFrame>
          <p:nvGraphicFramePr>
            <p:cNvPr id="18" name="Object 1034"/>
            <p:cNvGraphicFramePr>
              <a:graphicFrameLocks noChangeAspect="1"/>
            </p:cNvGraphicFramePr>
            <p:nvPr/>
          </p:nvGraphicFramePr>
          <p:xfrm>
            <a:off x="2474913" y="2168525"/>
            <a:ext cx="4344987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71520" imgH="203040" progId="Equation.3">
                    <p:embed/>
                  </p:oleObj>
                </mc:Choice>
                <mc:Fallback>
                  <p:oleObj name="Equation" r:id="rId5" imgW="2171520" imgH="203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913" y="2168525"/>
                          <a:ext cx="4344987" cy="40798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035"/>
            <p:cNvSpPr>
              <a:spLocks noChangeArrowheads="1"/>
            </p:cNvSpPr>
            <p:nvPr/>
          </p:nvSpPr>
          <p:spPr bwMode="auto">
            <a:xfrm>
              <a:off x="5715000" y="1863725"/>
              <a:ext cx="1219200" cy="990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36"/>
            <p:cNvSpPr>
              <a:spLocks noChangeShapeType="1"/>
            </p:cNvSpPr>
            <p:nvPr/>
          </p:nvSpPr>
          <p:spPr bwMode="auto">
            <a:xfrm flipV="1">
              <a:off x="5334000" y="2854325"/>
              <a:ext cx="381000" cy="22860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037"/>
            <p:cNvSpPr txBox="1">
              <a:spLocks noChangeArrowheads="1"/>
            </p:cNvSpPr>
            <p:nvPr/>
          </p:nvSpPr>
          <p:spPr bwMode="auto">
            <a:xfrm>
              <a:off x="3489325" y="2971800"/>
              <a:ext cx="2024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ndalus" pitchFamily="18" charset="-78"/>
                  <a:cs typeface="Andalus" pitchFamily="18" charset="-78"/>
                </a:rPr>
                <a:t>To remove this part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1B114B0-F1FD-29B3-EE17-78ADFC19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8D52-A121-4B7B-A37C-9C102571B75F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3B9B-A419-4129-9EA2-C43C37683BEC}" type="slidenum">
              <a:rPr lang="en-US"/>
              <a:pPr/>
              <a:t>25</a:t>
            </a:fld>
            <a:endParaRPr lang="en-US"/>
          </a:p>
        </p:txBody>
      </p:sp>
      <p:sp>
        <p:nvSpPr>
          <p:cNvPr id="41267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12680" name="Rectangle 8"/>
          <p:cNvSpPr>
            <a:spLocks noRot="1" noChangeArrowheads="1"/>
          </p:cNvSpPr>
          <p:nvPr/>
        </p:nvSpPr>
        <p:spPr bwMode="auto">
          <a:xfrm>
            <a:off x="301625" y="1752600"/>
            <a:ext cx="85407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Mean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Arithmetic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Geometric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Harmonic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Contra harmonic mean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Order-Statistics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Median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Max and Min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Midpoint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Alpha-trimmed mean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Adaptive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Adaptive, local noise reduction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Adaptive median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</a:pP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8D857-0F26-23DC-4F48-E7F568DF1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292F-4DFE-4C60-8F30-1FDFC8679E4A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FD06-72B1-43F2-80C1-3F1CB78EC5D6}" type="slidenum">
              <a:rPr lang="en-US"/>
              <a:pPr/>
              <a:t>26</a:t>
            </a:fld>
            <a:endParaRPr lang="en-US"/>
          </a:p>
        </p:txBody>
      </p:sp>
      <p:sp>
        <p:nvSpPr>
          <p:cNvPr id="41779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417798" name="Object 6"/>
          <p:cNvGraphicFramePr>
            <a:graphicFrameLocks noChangeAspect="1"/>
          </p:cNvGraphicFramePr>
          <p:nvPr/>
        </p:nvGraphicFramePr>
        <p:xfrm>
          <a:off x="928688" y="1854200"/>
          <a:ext cx="71548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457200" progId="">
                  <p:embed/>
                </p:oleObj>
              </mc:Choice>
              <mc:Fallback>
                <p:oleObj name="Equation" r:id="rId2" imgW="3301920" imgH="45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854200"/>
                        <a:ext cx="715486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Mean Filter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673350" y="3240088"/>
          <a:ext cx="37973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3880" imgH="457200" progId="Equation.3">
                  <p:embed/>
                </p:oleObj>
              </mc:Choice>
              <mc:Fallback>
                <p:oleObj name="Equation" r:id="rId5" imgW="152388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3240088"/>
                        <a:ext cx="3797300" cy="1144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032"/>
          <p:cNvSpPr txBox="1">
            <a:spLocks noChangeArrowheads="1"/>
          </p:cNvSpPr>
          <p:nvPr/>
        </p:nvSpPr>
        <p:spPr bwMode="auto">
          <a:xfrm>
            <a:off x="5410200" y="4572000"/>
            <a:ext cx="297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53456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3775">
              <a:buFont typeface="Wingdings" pitchFamily="2" charset="2"/>
              <a:buChar char="ü"/>
              <a:tabLst>
                <a:tab pos="2333625" algn="l"/>
              </a:tabLst>
            </a:pPr>
            <a:r>
              <a:rPr lang="en-IE" dirty="0">
                <a:latin typeface="Andalus" pitchFamily="18" charset="-78"/>
                <a:cs typeface="Andalus" pitchFamily="18" charset="-78"/>
              </a:rPr>
              <a:t>This is implemented as the simple smoothing filter Blurs the image to remove noise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9E67D-D3A0-AC49-0370-37FB755C5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BC04-128C-4B57-B9BE-7A15333EF070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3F6D-E8D1-4CAE-9EFE-5FA02AC68333}" type="slidenum">
              <a:rPr lang="en-US"/>
              <a:pPr/>
              <a:t>27</a:t>
            </a:fld>
            <a:endParaRPr lang="en-US"/>
          </a:p>
        </p:txBody>
      </p:sp>
      <p:sp>
        <p:nvSpPr>
          <p:cNvPr id="41881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418823" name="Text Box 7"/>
          <p:cNvSpPr txBox="1">
            <a:spLocks noChangeArrowheads="1"/>
          </p:cNvSpPr>
          <p:nvPr/>
        </p:nvSpPr>
        <p:spPr bwMode="auto">
          <a:xfrm>
            <a:off x="381000" y="4659868"/>
            <a:ext cx="853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E" dirty="0">
                <a:latin typeface="Andalus" pitchFamily="18" charset="-78"/>
                <a:cs typeface="Andalus" pitchFamily="18" charset="-78"/>
              </a:rPr>
              <a:t>Achieves similar smoothing to the arithmetic mean, but tends to lose less image detail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Geometric mean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57400" y="2145268"/>
            <a:ext cx="6019800" cy="2198132"/>
            <a:chOff x="2057400" y="1828800"/>
            <a:chExt cx="6019800" cy="2198132"/>
          </a:xfrm>
        </p:grpSpPr>
        <p:graphicFrame>
          <p:nvGraphicFramePr>
            <p:cNvPr id="14339" name="Object 3"/>
            <p:cNvGraphicFramePr>
              <a:graphicFrameLocks noChangeAspect="1"/>
            </p:cNvGraphicFramePr>
            <p:nvPr/>
          </p:nvGraphicFramePr>
          <p:xfrm>
            <a:off x="2057400" y="1828800"/>
            <a:ext cx="3925888" cy="155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74640" imgH="622080" progId="Equation.3">
                    <p:embed/>
                  </p:oleObj>
                </mc:Choice>
                <mc:Fallback>
                  <p:oleObj name="Equation" r:id="rId3" imgW="1574640" imgH="6220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1828800"/>
                          <a:ext cx="3925888" cy="1557337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1032"/>
            <p:cNvSpPr txBox="1">
              <a:spLocks noChangeArrowheads="1"/>
            </p:cNvSpPr>
            <p:nvPr/>
          </p:nvSpPr>
          <p:spPr bwMode="auto">
            <a:xfrm>
              <a:off x="5105400" y="3657600"/>
              <a:ext cx="297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 err="1">
                  <a:latin typeface="Andalus" pitchFamily="18" charset="-78"/>
                  <a:cs typeface="Andalus" pitchFamily="18" charset="-78"/>
                </a:rPr>
                <a:t>mn</a:t>
              </a:r>
              <a:r>
                <a:rPr lang="en-US" dirty="0">
                  <a:latin typeface="Andalus" pitchFamily="18" charset="-78"/>
                  <a:cs typeface="Andalus" pitchFamily="18" charset="-78"/>
                </a:rPr>
                <a:t> = size of moving window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83194D1-4476-1FA6-0513-5AC6C54D5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D79E-95D8-4391-A4D7-2642995BC049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2658-0603-4B63-A164-1F4F8C569621}" type="slidenum">
              <a:rPr lang="en-US"/>
              <a:pPr/>
              <a:t>28</a:t>
            </a:fld>
            <a:endParaRPr lang="en-US"/>
          </a:p>
        </p:txBody>
      </p:sp>
      <p:sp>
        <p:nvSpPr>
          <p:cNvPr id="41984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19846" name="Text Box 6"/>
          <p:cNvSpPr txBox="1">
            <a:spLocks noChangeArrowheads="1"/>
          </p:cNvSpPr>
          <p:nvPr/>
        </p:nvSpPr>
        <p:spPr bwMode="auto">
          <a:xfrm>
            <a:off x="765175" y="4867870"/>
            <a:ext cx="7878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works well for salt noise, but fails for pepper noise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does well also with other types of noise like Gaussian noise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Harmonic mean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" name="Object 2052"/>
          <p:cNvGraphicFramePr>
            <a:graphicFrameLocks noChangeAspect="1"/>
          </p:cNvGraphicFramePr>
          <p:nvPr/>
        </p:nvGraphicFramePr>
        <p:xfrm>
          <a:off x="3231356" y="2057400"/>
          <a:ext cx="357505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647640" progId="Equation.3">
                  <p:embed/>
                </p:oleObj>
              </mc:Choice>
              <mc:Fallback>
                <p:oleObj name="Equation" r:id="rId3" imgW="1434960" imgH="647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356" y="2057400"/>
                        <a:ext cx="3575050" cy="1622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055"/>
          <p:cNvSpPr txBox="1">
            <a:spLocks noChangeArrowheads="1"/>
          </p:cNvSpPr>
          <p:nvPr/>
        </p:nvSpPr>
        <p:spPr bwMode="auto">
          <a:xfrm>
            <a:off x="4953000" y="4114800"/>
            <a:ext cx="381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2434FC-F340-EE4F-8E86-6A1657DC1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1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CC43-7297-4478-BE56-CA9BC47E2128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8483-2DC7-4D0D-AC5D-47636550DBCA}" type="slidenum">
              <a:rPr lang="en-US"/>
              <a:pPr/>
              <a:t>29</a:t>
            </a:fld>
            <a:endParaRPr lang="en-US"/>
          </a:p>
        </p:txBody>
      </p:sp>
      <p:sp>
        <p:nvSpPr>
          <p:cNvPr id="42086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20870" name="Text Box 6"/>
          <p:cNvSpPr txBox="1">
            <a:spLocks noChangeArrowheads="1"/>
          </p:cNvSpPr>
          <p:nvPr/>
        </p:nvSpPr>
        <p:spPr bwMode="auto">
          <a:xfrm>
            <a:off x="685800" y="5449669"/>
            <a:ext cx="78787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is well suited for reducing the effects of salt-and-pepper noise.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Q&gt;0 for pepper noise and Q&lt;0 for salt noise.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Contra harmonic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" name="Object 2054"/>
          <p:cNvGraphicFramePr>
            <a:graphicFrameLocks noChangeAspect="1"/>
          </p:cNvGraphicFramePr>
          <p:nvPr/>
        </p:nvGraphicFramePr>
        <p:xfrm>
          <a:off x="2720181" y="1828800"/>
          <a:ext cx="3703638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720" imgH="736560" progId="Equation.3">
                  <p:embed/>
                </p:oleObj>
              </mc:Choice>
              <mc:Fallback>
                <p:oleObj name="Equation" r:id="rId3" imgW="1485720" imgH="736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181" y="1828800"/>
                        <a:ext cx="3703638" cy="1844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055"/>
          <p:cNvSpPr txBox="1">
            <a:spLocks noChangeArrowheads="1"/>
          </p:cNvSpPr>
          <p:nvPr/>
        </p:nvSpPr>
        <p:spPr bwMode="auto">
          <a:xfrm>
            <a:off x="4678363" y="3849055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19" name="Text Box 2058"/>
          <p:cNvSpPr txBox="1">
            <a:spLocks noChangeArrowheads="1"/>
          </p:cNvSpPr>
          <p:nvPr/>
        </p:nvSpPr>
        <p:spPr bwMode="auto">
          <a:xfrm>
            <a:off x="914400" y="3921622"/>
            <a:ext cx="1955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the filter order</a:t>
            </a:r>
          </a:p>
        </p:txBody>
      </p:sp>
      <p:sp>
        <p:nvSpPr>
          <p:cNvPr id="21" name="Text Box 2061"/>
          <p:cNvSpPr txBox="1">
            <a:spLocks noChangeArrowheads="1"/>
          </p:cNvSpPr>
          <p:nvPr/>
        </p:nvSpPr>
        <p:spPr bwMode="auto">
          <a:xfrm>
            <a:off x="914400" y="4447957"/>
            <a:ext cx="6125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For </a:t>
            </a:r>
            <a:r>
              <a:rPr lang="en-US" i="1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 = 0, the filter reduces to an arithmetic mean filter.</a:t>
            </a:r>
          </a:p>
          <a:p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For </a:t>
            </a:r>
            <a:r>
              <a:rPr lang="en-US" i="1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 = -1, the filter reduces to a harmonic mean filter.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CEC4E0-9662-DBF1-A2A0-2D933AA32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5947-C8C1-414D-90A5-27FCACFF8FEA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C7DE-6BBA-4916-B144-8AE52C9D46DD}" type="slidenum">
              <a:rPr lang="en-US"/>
              <a:pPr/>
              <a:t>3</a:t>
            </a:fld>
            <a:endParaRPr lang="en-US"/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447801" y="914400"/>
            <a:ext cx="746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Andalus" pitchFamily="18" charset="-78"/>
                <a:cs typeface="Andalus" pitchFamily="18" charset="-78"/>
              </a:rPr>
              <a:t>A Model of Image Degradation/Restoration Process </a:t>
            </a:r>
            <a:endParaRPr lang="en-US" sz="20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1752600"/>
            <a:ext cx="72485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133600"/>
            <a:ext cx="14097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6653195-89C4-4334-81BB-ED1F7C491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30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Arithmetic &amp; Geometric mean filters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1714500" y="1449122"/>
            <a:ext cx="5524500" cy="533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61925" y="1968500"/>
            <a:ext cx="10406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Original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7477125" y="1816100"/>
            <a:ext cx="11801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by AWGN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400925" y="44831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85725" y="45593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24" name="Rectangle 23"/>
          <p:cNvSpPr/>
          <p:nvPr/>
        </p:nvSpPr>
        <p:spPr>
          <a:xfrm rot="5400000">
            <a:off x="6867942" y="2629325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AWGN: Additive White Gaussian Noise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31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Contra harmonic filter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 l="19345"/>
          <a:stretch>
            <a:fillRect/>
          </a:stretch>
        </p:blipFill>
        <p:spPr bwMode="auto">
          <a:xfrm>
            <a:off x="1727200" y="1208088"/>
            <a:ext cx="5689600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52400" y="1799272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391400" y="1875472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09831" y="4217075"/>
            <a:ext cx="141416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= 1.5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7506040" y="4217075"/>
            <a:ext cx="140936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=-1.5</a:t>
            </a:r>
          </a:p>
        </p:txBody>
      </p:sp>
      <p:sp>
        <p:nvSpPr>
          <p:cNvPr id="30" name="AutoShape 11"/>
          <p:cNvSpPr>
            <a:spLocks noChangeArrowheads="1"/>
          </p:cNvSpPr>
          <p:nvPr/>
        </p:nvSpPr>
        <p:spPr bwMode="auto">
          <a:xfrm>
            <a:off x="2819400" y="367665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5715000" y="367665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32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Incorrect use of Contra harmonic filter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 r="20404"/>
          <a:stretch>
            <a:fillRect/>
          </a:stretch>
        </p:blipFill>
        <p:spPr bwMode="auto">
          <a:xfrm>
            <a:off x="1752600" y="3962400"/>
            <a:ext cx="5638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/>
          <a:srcRect l="19345" b="50423"/>
          <a:stretch>
            <a:fillRect/>
          </a:stretch>
        </p:blipFill>
        <p:spPr bwMode="auto">
          <a:xfrm>
            <a:off x="1727200" y="1189038"/>
            <a:ext cx="56896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52400" y="1663700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391400" y="1663700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25400" y="4210050"/>
            <a:ext cx="17430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=-1.5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426325" y="4217075"/>
            <a:ext cx="164147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=1.5</a:t>
            </a:r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2819400" y="365760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5715000" y="365760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92F3-DC36-43E8-9AB4-66E56C300F9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3A21-66E6-4AC1-90F9-458C27EEE612}" type="slidenum">
              <a:rPr lang="en-US"/>
              <a:pPr/>
              <a:t>33</a:t>
            </a:fld>
            <a:endParaRPr lang="en-US"/>
          </a:p>
        </p:txBody>
      </p:sp>
      <p:sp>
        <p:nvSpPr>
          <p:cNvPr id="424963" name="Rectangle 3"/>
          <p:cNvSpPr>
            <a:spLocks noGrp="1" noRot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endParaRPr lang="en-US" sz="20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0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000" dirty="0">
              <a:effectLst/>
            </a:endParaRPr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Order-Statistic Filters</a:t>
            </a: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04800" y="1676400"/>
            <a:ext cx="8359605" cy="4800600"/>
            <a:chOff x="609600" y="1108075"/>
            <a:chExt cx="7772400" cy="6331939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609600" y="1600200"/>
              <a:ext cx="2438400" cy="1905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1219200" y="1981200"/>
              <a:ext cx="533400" cy="5334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5943600" y="4953000"/>
              <a:ext cx="2438400" cy="1905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1905000" y="2286000"/>
              <a:ext cx="2286000" cy="76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3962400" y="1600200"/>
              <a:ext cx="1064446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sub image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822325" y="1108075"/>
              <a:ext cx="1501134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Original image</a:t>
              </a: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447800" y="4114800"/>
              <a:ext cx="906464" cy="852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Moving 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window</a:t>
              </a: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5105400" y="2438400"/>
              <a:ext cx="76200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5638800" y="2590799"/>
              <a:ext cx="2460476" cy="121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Statistic parameters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Mean, Median, Midpoint, 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Min, Max, Etc.</a:t>
              </a: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6553200" y="3810000"/>
              <a:ext cx="0" cy="1600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6248400" y="6952869"/>
              <a:ext cx="1392335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Output image</a:t>
              </a: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6477000" y="5486400"/>
              <a:ext cx="152400" cy="1524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 flipH="1" flipV="1">
              <a:off x="1447800" y="2286000"/>
              <a:ext cx="533400" cy="1752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16"/>
            <p:cNvGrpSpPr>
              <a:grpSpLocks/>
            </p:cNvGrpSpPr>
            <p:nvPr/>
          </p:nvGrpSpPr>
          <p:grpSpPr bwMode="auto">
            <a:xfrm>
              <a:off x="4267200" y="2057400"/>
              <a:ext cx="762000" cy="762000"/>
              <a:chOff x="1824" y="3072"/>
              <a:chExt cx="480" cy="480"/>
            </a:xfrm>
          </p:grpSpPr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2016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2112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1920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2016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25"/>
              <p:cNvSpPr>
                <a:spLocks noChangeArrowheads="1"/>
              </p:cNvSpPr>
              <p:nvPr/>
            </p:nvSpPr>
            <p:spPr bwMode="auto">
              <a:xfrm>
                <a:off x="2112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26"/>
              <p:cNvSpPr>
                <a:spLocks noChangeArrowheads="1"/>
              </p:cNvSpPr>
              <p:nvPr/>
            </p:nvSpPr>
            <p:spPr bwMode="auto">
              <a:xfrm>
                <a:off x="2208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1824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1920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>
                <a:off x="2016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 bwMode="auto">
              <a:xfrm>
                <a:off x="2208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auto">
              <a:xfrm>
                <a:off x="1920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4"/>
              <p:cNvSpPr>
                <a:spLocks noChangeArrowheads="1"/>
              </p:cNvSpPr>
              <p:nvPr/>
            </p:nvSpPr>
            <p:spPr bwMode="auto">
              <a:xfrm>
                <a:off x="2016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35"/>
              <p:cNvSpPr>
                <a:spLocks noChangeArrowheads="1"/>
              </p:cNvSpPr>
              <p:nvPr/>
            </p:nvSpPr>
            <p:spPr bwMode="auto">
              <a:xfrm>
                <a:off x="2112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36"/>
              <p:cNvSpPr>
                <a:spLocks noChangeArrowheads="1"/>
              </p:cNvSpPr>
              <p:nvPr/>
            </p:nvSpPr>
            <p:spPr bwMode="auto">
              <a:xfrm>
                <a:off x="2208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37"/>
              <p:cNvSpPr>
                <a:spLocks noChangeArrowheads="1"/>
              </p:cNvSpPr>
              <p:nvPr/>
            </p:nvSpPr>
            <p:spPr bwMode="auto">
              <a:xfrm>
                <a:off x="1824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38"/>
              <p:cNvSpPr>
                <a:spLocks noChangeArrowheads="1"/>
              </p:cNvSpPr>
              <p:nvPr/>
            </p:nvSpPr>
            <p:spPr bwMode="auto">
              <a:xfrm>
                <a:off x="1920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39"/>
              <p:cNvSpPr>
                <a:spLocks noChangeArrowheads="1"/>
              </p:cNvSpPr>
              <p:nvPr/>
            </p:nvSpPr>
            <p:spPr bwMode="auto">
              <a:xfrm>
                <a:off x="2016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40"/>
              <p:cNvSpPr>
                <a:spLocks noChangeArrowheads="1"/>
              </p:cNvSpPr>
              <p:nvPr/>
            </p:nvSpPr>
            <p:spPr bwMode="auto">
              <a:xfrm>
                <a:off x="2112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41"/>
              <p:cNvSpPr>
                <a:spLocks noChangeArrowheads="1"/>
              </p:cNvSpPr>
              <p:nvPr/>
            </p:nvSpPr>
            <p:spPr bwMode="auto">
              <a:xfrm>
                <a:off x="2208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DC34C134-300F-DEB9-FA41-75572BFD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228600" y="1371600"/>
            <a:ext cx="1781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Median filter</a:t>
            </a:r>
            <a:endParaRPr lang="en-US" dirty="0"/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2609056" y="1219200"/>
          <a:ext cx="39258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355320" progId="Equation.3">
                  <p:embed/>
                </p:oleObj>
              </mc:Choice>
              <mc:Fallback>
                <p:oleObj name="Equation" r:id="rId2" imgW="157464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056" y="1219200"/>
                        <a:ext cx="3925888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152400" y="21336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Max filter</a:t>
            </a:r>
            <a:endParaRPr 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1208088" y="2667000"/>
          <a:ext cx="36417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355320" progId="Equation.3">
                  <p:embed/>
                </p:oleObj>
              </mc:Choice>
              <mc:Fallback>
                <p:oleObj name="Equation" r:id="rId4" imgW="1460160" imgH="355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2667000"/>
                        <a:ext cx="3641725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52400" y="3606800"/>
            <a:ext cx="1358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Min filter</a:t>
            </a:r>
            <a:endParaRPr lang="en-US"/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1208088" y="4140200"/>
          <a:ext cx="36417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355320" progId="Equation.3">
                  <p:embed/>
                </p:oleObj>
              </mc:Choice>
              <mc:Fallback>
                <p:oleObj name="Equation" r:id="rId6" imgW="1460160" imgH="355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4140200"/>
                        <a:ext cx="3641725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28600" y="5130800"/>
            <a:ext cx="198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Midpoint filter</a:t>
            </a:r>
            <a:endParaRPr lang="en-US"/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1214438" y="5562600"/>
          <a:ext cx="67135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92080" imgH="457200" progId="Equation.3">
                  <p:embed/>
                </p:oleObj>
              </mc:Choice>
              <mc:Fallback>
                <p:oleObj name="Equation" r:id="rId8" imgW="269208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5562600"/>
                        <a:ext cx="6713537" cy="1143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3" name="AutoShape 11"/>
          <p:cNvSpPr>
            <a:spLocks noChangeArrowheads="1"/>
          </p:cNvSpPr>
          <p:nvPr/>
        </p:nvSpPr>
        <p:spPr bwMode="auto">
          <a:xfrm>
            <a:off x="5181600" y="30480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5927725" y="2819400"/>
            <a:ext cx="2849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Reduce “dark” noise</a:t>
            </a:r>
          </a:p>
          <a:p>
            <a:r>
              <a:rPr lang="en-US"/>
              <a:t>            (pepper noise)</a:t>
            </a:r>
            <a:endParaRPr lang="th-TH"/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5943600" y="4130675"/>
            <a:ext cx="2889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Reduce “bright” noise</a:t>
            </a:r>
          </a:p>
          <a:p>
            <a:r>
              <a:rPr lang="en-US"/>
              <a:t>            (salt noise)</a:t>
            </a:r>
            <a:endParaRPr lang="th-TH"/>
          </a:p>
        </p:txBody>
      </p:sp>
      <p:sp>
        <p:nvSpPr>
          <p:cNvPr id="59406" name="AutoShape 14"/>
          <p:cNvSpPr>
            <a:spLocks noChangeArrowheads="1"/>
          </p:cNvSpPr>
          <p:nvPr/>
        </p:nvSpPr>
        <p:spPr bwMode="auto">
          <a:xfrm>
            <a:off x="5181600" y="43434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8" descr="DIP3E_book_cover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Order-Statistics Filters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2954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4478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16002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7526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905000" y="16764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1295400" y="1828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4478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1600200" y="18288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17526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19050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1295400" y="1981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1447800" y="1981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6002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17526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19050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12954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Rectangle 21"/>
          <p:cNvSpPr>
            <a:spLocks noChangeArrowheads="1"/>
          </p:cNvSpPr>
          <p:nvPr/>
        </p:nvSpPr>
        <p:spPr bwMode="auto">
          <a:xfrm>
            <a:off x="14478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16002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Rectangle 23"/>
          <p:cNvSpPr>
            <a:spLocks noChangeArrowheads="1"/>
          </p:cNvSpPr>
          <p:nvPr/>
        </p:nvSpPr>
        <p:spPr bwMode="auto">
          <a:xfrm>
            <a:off x="17526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1905000" y="2133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295400" y="22860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1447800" y="22860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1600200" y="22860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17526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19050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0" name="Rectangle 30"/>
          <p:cNvSpPr>
            <a:spLocks noChangeArrowheads="1"/>
          </p:cNvSpPr>
          <p:nvPr/>
        </p:nvSpPr>
        <p:spPr bwMode="auto">
          <a:xfrm>
            <a:off x="533400" y="1676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1" name="Rectangle 31"/>
          <p:cNvSpPr>
            <a:spLocks noChangeArrowheads="1"/>
          </p:cNvSpPr>
          <p:nvPr/>
        </p:nvSpPr>
        <p:spPr bwMode="auto">
          <a:xfrm>
            <a:off x="6858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8382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9906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4" name="Rectangle 34"/>
          <p:cNvSpPr>
            <a:spLocks noChangeArrowheads="1"/>
          </p:cNvSpPr>
          <p:nvPr/>
        </p:nvSpPr>
        <p:spPr bwMode="auto">
          <a:xfrm>
            <a:off x="11430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5" name="Rectangle 35"/>
          <p:cNvSpPr>
            <a:spLocks noChangeArrowheads="1"/>
          </p:cNvSpPr>
          <p:nvPr/>
        </p:nvSpPr>
        <p:spPr bwMode="auto">
          <a:xfrm>
            <a:off x="5334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6" name="Rectangle 36"/>
          <p:cNvSpPr>
            <a:spLocks noChangeArrowheads="1"/>
          </p:cNvSpPr>
          <p:nvPr/>
        </p:nvSpPr>
        <p:spPr bwMode="auto">
          <a:xfrm>
            <a:off x="685800" y="18288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8382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8" name="Rectangle 38"/>
          <p:cNvSpPr>
            <a:spLocks noChangeArrowheads="1"/>
          </p:cNvSpPr>
          <p:nvPr/>
        </p:nvSpPr>
        <p:spPr bwMode="auto">
          <a:xfrm>
            <a:off x="9906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143000" y="1828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0" name="Rectangle 40"/>
          <p:cNvSpPr>
            <a:spLocks noChangeArrowheads="1"/>
          </p:cNvSpPr>
          <p:nvPr/>
        </p:nvSpPr>
        <p:spPr bwMode="auto">
          <a:xfrm>
            <a:off x="5334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1" name="Rectangle 41"/>
          <p:cNvSpPr>
            <a:spLocks noChangeArrowheads="1"/>
          </p:cNvSpPr>
          <p:nvPr/>
        </p:nvSpPr>
        <p:spPr bwMode="auto">
          <a:xfrm>
            <a:off x="6858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8382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990600" y="19812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1143000" y="19812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5334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6" name="Rectangle 46"/>
          <p:cNvSpPr>
            <a:spLocks noChangeArrowheads="1"/>
          </p:cNvSpPr>
          <p:nvPr/>
        </p:nvSpPr>
        <p:spPr bwMode="auto">
          <a:xfrm>
            <a:off x="6858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7" name="Rectangle 47"/>
          <p:cNvSpPr>
            <a:spLocks noChangeArrowheads="1"/>
          </p:cNvSpPr>
          <p:nvPr/>
        </p:nvSpPr>
        <p:spPr bwMode="auto">
          <a:xfrm>
            <a:off x="838200" y="21336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8" name="Rectangle 48"/>
          <p:cNvSpPr>
            <a:spLocks noChangeArrowheads="1"/>
          </p:cNvSpPr>
          <p:nvPr/>
        </p:nvSpPr>
        <p:spPr bwMode="auto">
          <a:xfrm>
            <a:off x="990600" y="2133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9" name="Rectangle 49"/>
          <p:cNvSpPr>
            <a:spLocks noChangeArrowheads="1"/>
          </p:cNvSpPr>
          <p:nvPr/>
        </p:nvSpPr>
        <p:spPr bwMode="auto">
          <a:xfrm>
            <a:off x="1143000" y="2133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5334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6858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838200" y="22860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1143000" y="22860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5" name="Rectangle 55"/>
          <p:cNvSpPr>
            <a:spLocks noChangeArrowheads="1"/>
          </p:cNvSpPr>
          <p:nvPr/>
        </p:nvSpPr>
        <p:spPr bwMode="auto">
          <a:xfrm>
            <a:off x="12954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6" name="Rectangle 56"/>
          <p:cNvSpPr>
            <a:spLocks noChangeArrowheads="1"/>
          </p:cNvSpPr>
          <p:nvPr/>
        </p:nvSpPr>
        <p:spPr bwMode="auto">
          <a:xfrm>
            <a:off x="14478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7" name="Rectangle 57"/>
          <p:cNvSpPr>
            <a:spLocks noChangeArrowheads="1"/>
          </p:cNvSpPr>
          <p:nvPr/>
        </p:nvSpPr>
        <p:spPr bwMode="auto">
          <a:xfrm>
            <a:off x="16002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8" name="Rectangle 58"/>
          <p:cNvSpPr>
            <a:spLocks noChangeArrowheads="1"/>
          </p:cNvSpPr>
          <p:nvPr/>
        </p:nvSpPr>
        <p:spPr bwMode="auto">
          <a:xfrm>
            <a:off x="1752600" y="2438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9" name="Rectangle 59"/>
          <p:cNvSpPr>
            <a:spLocks noChangeArrowheads="1"/>
          </p:cNvSpPr>
          <p:nvPr/>
        </p:nvSpPr>
        <p:spPr bwMode="auto">
          <a:xfrm>
            <a:off x="1905000" y="2438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0" name="Rectangle 60"/>
          <p:cNvSpPr>
            <a:spLocks noChangeArrowheads="1"/>
          </p:cNvSpPr>
          <p:nvPr/>
        </p:nvSpPr>
        <p:spPr bwMode="auto">
          <a:xfrm>
            <a:off x="1295400" y="2590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1" name="Rectangle 61"/>
          <p:cNvSpPr>
            <a:spLocks noChangeArrowheads="1"/>
          </p:cNvSpPr>
          <p:nvPr/>
        </p:nvSpPr>
        <p:spPr bwMode="auto">
          <a:xfrm>
            <a:off x="1447800" y="2590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2" name="Rectangle 62"/>
          <p:cNvSpPr>
            <a:spLocks noChangeArrowheads="1"/>
          </p:cNvSpPr>
          <p:nvPr/>
        </p:nvSpPr>
        <p:spPr bwMode="auto">
          <a:xfrm>
            <a:off x="1600200" y="25908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3" name="Rectangle 63"/>
          <p:cNvSpPr>
            <a:spLocks noChangeArrowheads="1"/>
          </p:cNvSpPr>
          <p:nvPr/>
        </p:nvSpPr>
        <p:spPr bwMode="auto">
          <a:xfrm>
            <a:off x="17526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4" name="Rectangle 64"/>
          <p:cNvSpPr>
            <a:spLocks noChangeArrowheads="1"/>
          </p:cNvSpPr>
          <p:nvPr/>
        </p:nvSpPr>
        <p:spPr bwMode="auto">
          <a:xfrm>
            <a:off x="19050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5" name="Rectangle 65"/>
          <p:cNvSpPr>
            <a:spLocks noChangeArrowheads="1"/>
          </p:cNvSpPr>
          <p:nvPr/>
        </p:nvSpPr>
        <p:spPr bwMode="auto">
          <a:xfrm>
            <a:off x="1295400" y="2743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6" name="Rectangle 66"/>
          <p:cNvSpPr>
            <a:spLocks noChangeArrowheads="1"/>
          </p:cNvSpPr>
          <p:nvPr/>
        </p:nvSpPr>
        <p:spPr bwMode="auto">
          <a:xfrm>
            <a:off x="1447800" y="2743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16002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8" name="Rectangle 68"/>
          <p:cNvSpPr>
            <a:spLocks noChangeArrowheads="1"/>
          </p:cNvSpPr>
          <p:nvPr/>
        </p:nvSpPr>
        <p:spPr bwMode="auto">
          <a:xfrm>
            <a:off x="17526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9" name="Rectangle 69"/>
          <p:cNvSpPr>
            <a:spLocks noChangeArrowheads="1"/>
          </p:cNvSpPr>
          <p:nvPr/>
        </p:nvSpPr>
        <p:spPr bwMode="auto">
          <a:xfrm>
            <a:off x="19050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0" name="Rectangle 70"/>
          <p:cNvSpPr>
            <a:spLocks noChangeArrowheads="1"/>
          </p:cNvSpPr>
          <p:nvPr/>
        </p:nvSpPr>
        <p:spPr bwMode="auto">
          <a:xfrm>
            <a:off x="1295400" y="2895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1" name="Rectangle 71"/>
          <p:cNvSpPr>
            <a:spLocks noChangeArrowheads="1"/>
          </p:cNvSpPr>
          <p:nvPr/>
        </p:nvSpPr>
        <p:spPr bwMode="auto">
          <a:xfrm>
            <a:off x="14478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2" name="Rectangle 72"/>
          <p:cNvSpPr>
            <a:spLocks noChangeArrowheads="1"/>
          </p:cNvSpPr>
          <p:nvPr/>
        </p:nvSpPr>
        <p:spPr bwMode="auto">
          <a:xfrm>
            <a:off x="16002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3" name="Rectangle 73"/>
          <p:cNvSpPr>
            <a:spLocks noChangeArrowheads="1"/>
          </p:cNvSpPr>
          <p:nvPr/>
        </p:nvSpPr>
        <p:spPr bwMode="auto">
          <a:xfrm>
            <a:off x="1752600" y="2895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4" name="Rectangle 74"/>
          <p:cNvSpPr>
            <a:spLocks noChangeArrowheads="1"/>
          </p:cNvSpPr>
          <p:nvPr/>
        </p:nvSpPr>
        <p:spPr bwMode="auto">
          <a:xfrm>
            <a:off x="19050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5" name="Rectangle 75"/>
          <p:cNvSpPr>
            <a:spLocks noChangeArrowheads="1"/>
          </p:cNvSpPr>
          <p:nvPr/>
        </p:nvSpPr>
        <p:spPr bwMode="auto">
          <a:xfrm>
            <a:off x="12954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6" name="Rectangle 76"/>
          <p:cNvSpPr>
            <a:spLocks noChangeArrowheads="1"/>
          </p:cNvSpPr>
          <p:nvPr/>
        </p:nvSpPr>
        <p:spPr bwMode="auto">
          <a:xfrm>
            <a:off x="1447800" y="30480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7" name="Rectangle 77"/>
          <p:cNvSpPr>
            <a:spLocks noChangeArrowheads="1"/>
          </p:cNvSpPr>
          <p:nvPr/>
        </p:nvSpPr>
        <p:spPr bwMode="auto">
          <a:xfrm>
            <a:off x="16002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8" name="Rectangle 78"/>
          <p:cNvSpPr>
            <a:spLocks noChangeArrowheads="1"/>
          </p:cNvSpPr>
          <p:nvPr/>
        </p:nvSpPr>
        <p:spPr bwMode="auto">
          <a:xfrm>
            <a:off x="17526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9" name="Rectangle 79"/>
          <p:cNvSpPr>
            <a:spLocks noChangeArrowheads="1"/>
          </p:cNvSpPr>
          <p:nvPr/>
        </p:nvSpPr>
        <p:spPr bwMode="auto">
          <a:xfrm>
            <a:off x="19050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0" name="Rectangle 80"/>
          <p:cNvSpPr>
            <a:spLocks noChangeArrowheads="1"/>
          </p:cNvSpPr>
          <p:nvPr/>
        </p:nvSpPr>
        <p:spPr bwMode="auto">
          <a:xfrm>
            <a:off x="533400" y="2438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1" name="Rectangle 81"/>
          <p:cNvSpPr>
            <a:spLocks noChangeArrowheads="1"/>
          </p:cNvSpPr>
          <p:nvPr/>
        </p:nvSpPr>
        <p:spPr bwMode="auto">
          <a:xfrm>
            <a:off x="685800" y="2438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2" name="Rectangle 82"/>
          <p:cNvSpPr>
            <a:spLocks noChangeArrowheads="1"/>
          </p:cNvSpPr>
          <p:nvPr/>
        </p:nvSpPr>
        <p:spPr bwMode="auto">
          <a:xfrm>
            <a:off x="8382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3" name="Rectangle 83"/>
          <p:cNvSpPr>
            <a:spLocks noChangeArrowheads="1"/>
          </p:cNvSpPr>
          <p:nvPr/>
        </p:nvSpPr>
        <p:spPr bwMode="auto">
          <a:xfrm>
            <a:off x="9906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4" name="Rectangle 84"/>
          <p:cNvSpPr>
            <a:spLocks noChangeArrowheads="1"/>
          </p:cNvSpPr>
          <p:nvPr/>
        </p:nvSpPr>
        <p:spPr bwMode="auto">
          <a:xfrm>
            <a:off x="11430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5" name="Rectangle 85"/>
          <p:cNvSpPr>
            <a:spLocks noChangeArrowheads="1"/>
          </p:cNvSpPr>
          <p:nvPr/>
        </p:nvSpPr>
        <p:spPr bwMode="auto">
          <a:xfrm>
            <a:off x="5334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6" name="Rectangle 86"/>
          <p:cNvSpPr>
            <a:spLocks noChangeArrowheads="1"/>
          </p:cNvSpPr>
          <p:nvPr/>
        </p:nvSpPr>
        <p:spPr bwMode="auto">
          <a:xfrm>
            <a:off x="6858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7" name="Rectangle 87"/>
          <p:cNvSpPr>
            <a:spLocks noChangeArrowheads="1"/>
          </p:cNvSpPr>
          <p:nvPr/>
        </p:nvSpPr>
        <p:spPr bwMode="auto">
          <a:xfrm>
            <a:off x="8382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8" name="Rectangle 88"/>
          <p:cNvSpPr>
            <a:spLocks noChangeArrowheads="1"/>
          </p:cNvSpPr>
          <p:nvPr/>
        </p:nvSpPr>
        <p:spPr bwMode="auto">
          <a:xfrm>
            <a:off x="9906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9" name="Rectangle 89"/>
          <p:cNvSpPr>
            <a:spLocks noChangeArrowheads="1"/>
          </p:cNvSpPr>
          <p:nvPr/>
        </p:nvSpPr>
        <p:spPr bwMode="auto">
          <a:xfrm>
            <a:off x="11430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0" name="Rectangle 90"/>
          <p:cNvSpPr>
            <a:spLocks noChangeArrowheads="1"/>
          </p:cNvSpPr>
          <p:nvPr/>
        </p:nvSpPr>
        <p:spPr bwMode="auto">
          <a:xfrm>
            <a:off x="5334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1" name="Rectangle 91"/>
          <p:cNvSpPr>
            <a:spLocks noChangeArrowheads="1"/>
          </p:cNvSpPr>
          <p:nvPr/>
        </p:nvSpPr>
        <p:spPr bwMode="auto">
          <a:xfrm>
            <a:off x="6858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2" name="Rectangle 92"/>
          <p:cNvSpPr>
            <a:spLocks noChangeArrowheads="1"/>
          </p:cNvSpPr>
          <p:nvPr/>
        </p:nvSpPr>
        <p:spPr bwMode="auto">
          <a:xfrm>
            <a:off x="8382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3" name="Rectangle 93"/>
          <p:cNvSpPr>
            <a:spLocks noChangeArrowheads="1"/>
          </p:cNvSpPr>
          <p:nvPr/>
        </p:nvSpPr>
        <p:spPr bwMode="auto">
          <a:xfrm>
            <a:off x="990600" y="2743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4" name="Rectangle 94"/>
          <p:cNvSpPr>
            <a:spLocks noChangeArrowheads="1"/>
          </p:cNvSpPr>
          <p:nvPr/>
        </p:nvSpPr>
        <p:spPr bwMode="auto">
          <a:xfrm>
            <a:off x="1143000" y="27432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5" name="Rectangle 95"/>
          <p:cNvSpPr>
            <a:spLocks noChangeArrowheads="1"/>
          </p:cNvSpPr>
          <p:nvPr/>
        </p:nvSpPr>
        <p:spPr bwMode="auto">
          <a:xfrm>
            <a:off x="5334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6" name="Rectangle 96"/>
          <p:cNvSpPr>
            <a:spLocks noChangeArrowheads="1"/>
          </p:cNvSpPr>
          <p:nvPr/>
        </p:nvSpPr>
        <p:spPr bwMode="auto">
          <a:xfrm>
            <a:off x="685800" y="2895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7" name="Rectangle 97"/>
          <p:cNvSpPr>
            <a:spLocks noChangeArrowheads="1"/>
          </p:cNvSpPr>
          <p:nvPr/>
        </p:nvSpPr>
        <p:spPr bwMode="auto">
          <a:xfrm>
            <a:off x="8382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8" name="Rectangle 98"/>
          <p:cNvSpPr>
            <a:spLocks noChangeArrowheads="1"/>
          </p:cNvSpPr>
          <p:nvPr/>
        </p:nvSpPr>
        <p:spPr bwMode="auto">
          <a:xfrm>
            <a:off x="9906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9" name="Rectangle 99"/>
          <p:cNvSpPr>
            <a:spLocks noChangeArrowheads="1"/>
          </p:cNvSpPr>
          <p:nvPr/>
        </p:nvSpPr>
        <p:spPr bwMode="auto">
          <a:xfrm>
            <a:off x="1143000" y="2895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0" name="Rectangle 100"/>
          <p:cNvSpPr>
            <a:spLocks noChangeArrowheads="1"/>
          </p:cNvSpPr>
          <p:nvPr/>
        </p:nvSpPr>
        <p:spPr bwMode="auto">
          <a:xfrm>
            <a:off x="5334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1" name="Rectangle 101"/>
          <p:cNvSpPr>
            <a:spLocks noChangeArrowheads="1"/>
          </p:cNvSpPr>
          <p:nvPr/>
        </p:nvSpPr>
        <p:spPr bwMode="auto">
          <a:xfrm>
            <a:off x="6858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2" name="Rectangle 102"/>
          <p:cNvSpPr>
            <a:spLocks noChangeArrowheads="1"/>
          </p:cNvSpPr>
          <p:nvPr/>
        </p:nvSpPr>
        <p:spPr bwMode="auto">
          <a:xfrm>
            <a:off x="8382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3" name="Rectangle 103"/>
          <p:cNvSpPr>
            <a:spLocks noChangeArrowheads="1"/>
          </p:cNvSpPr>
          <p:nvPr/>
        </p:nvSpPr>
        <p:spPr bwMode="auto">
          <a:xfrm>
            <a:off x="990600" y="30480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4" name="Rectangle 104"/>
          <p:cNvSpPr>
            <a:spLocks noChangeArrowheads="1"/>
          </p:cNvSpPr>
          <p:nvPr/>
        </p:nvSpPr>
        <p:spPr bwMode="auto">
          <a:xfrm>
            <a:off x="11430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5" name="Rectangle 105"/>
          <p:cNvSpPr>
            <a:spLocks noChangeArrowheads="1"/>
          </p:cNvSpPr>
          <p:nvPr/>
        </p:nvSpPr>
        <p:spPr bwMode="auto">
          <a:xfrm>
            <a:off x="685800" y="1828800"/>
            <a:ext cx="457200" cy="457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7" name="Line 107"/>
          <p:cNvSpPr>
            <a:spLocks noChangeShapeType="1"/>
          </p:cNvSpPr>
          <p:nvPr/>
        </p:nvSpPr>
        <p:spPr bwMode="auto">
          <a:xfrm>
            <a:off x="685800" y="2286000"/>
            <a:ext cx="220980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88" name="Line 108"/>
          <p:cNvSpPr>
            <a:spLocks noChangeShapeType="1"/>
          </p:cNvSpPr>
          <p:nvPr/>
        </p:nvSpPr>
        <p:spPr bwMode="auto">
          <a:xfrm>
            <a:off x="1143000" y="1828800"/>
            <a:ext cx="26670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99" name="Rectangle 119"/>
          <p:cNvSpPr>
            <a:spLocks noChangeArrowheads="1"/>
          </p:cNvSpPr>
          <p:nvPr/>
        </p:nvSpPr>
        <p:spPr bwMode="auto">
          <a:xfrm>
            <a:off x="384175" y="44196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0" name="Rectangle 120"/>
          <p:cNvSpPr>
            <a:spLocks noChangeArrowheads="1"/>
          </p:cNvSpPr>
          <p:nvPr/>
        </p:nvSpPr>
        <p:spPr bwMode="auto">
          <a:xfrm>
            <a:off x="381000" y="3886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1" name="Rectangle 121"/>
          <p:cNvSpPr>
            <a:spLocks noChangeArrowheads="1"/>
          </p:cNvSpPr>
          <p:nvPr/>
        </p:nvSpPr>
        <p:spPr bwMode="auto">
          <a:xfrm>
            <a:off x="2895600" y="22098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2" name="Rectangle 122"/>
          <p:cNvSpPr>
            <a:spLocks noChangeArrowheads="1"/>
          </p:cNvSpPr>
          <p:nvPr/>
        </p:nvSpPr>
        <p:spPr bwMode="auto">
          <a:xfrm>
            <a:off x="3200400" y="22098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3" name="Rectangle 123"/>
          <p:cNvSpPr>
            <a:spLocks noChangeArrowheads="1"/>
          </p:cNvSpPr>
          <p:nvPr/>
        </p:nvSpPr>
        <p:spPr bwMode="auto">
          <a:xfrm>
            <a:off x="3505200" y="22098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4" name="Rectangle 124"/>
          <p:cNvSpPr>
            <a:spLocks noChangeArrowheads="1"/>
          </p:cNvSpPr>
          <p:nvPr/>
        </p:nvSpPr>
        <p:spPr bwMode="auto">
          <a:xfrm>
            <a:off x="28956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5" name="Rectangle 125"/>
          <p:cNvSpPr>
            <a:spLocks noChangeArrowheads="1"/>
          </p:cNvSpPr>
          <p:nvPr/>
        </p:nvSpPr>
        <p:spPr bwMode="auto">
          <a:xfrm>
            <a:off x="32004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6" name="Rectangle 126"/>
          <p:cNvSpPr>
            <a:spLocks noChangeArrowheads="1"/>
          </p:cNvSpPr>
          <p:nvPr/>
        </p:nvSpPr>
        <p:spPr bwMode="auto">
          <a:xfrm>
            <a:off x="35052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7" name="Rectangle 127"/>
          <p:cNvSpPr>
            <a:spLocks noChangeArrowheads="1"/>
          </p:cNvSpPr>
          <p:nvPr/>
        </p:nvSpPr>
        <p:spPr bwMode="auto">
          <a:xfrm>
            <a:off x="2895600" y="28194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8" name="Rectangle 128"/>
          <p:cNvSpPr>
            <a:spLocks noChangeArrowheads="1"/>
          </p:cNvSpPr>
          <p:nvPr/>
        </p:nvSpPr>
        <p:spPr bwMode="auto">
          <a:xfrm>
            <a:off x="3200400" y="2819400"/>
            <a:ext cx="304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9" name="Rectangle 129"/>
          <p:cNvSpPr>
            <a:spLocks noChangeArrowheads="1"/>
          </p:cNvSpPr>
          <p:nvPr/>
        </p:nvSpPr>
        <p:spPr bwMode="auto">
          <a:xfrm>
            <a:off x="3505200" y="28194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1" name="Rectangle 131"/>
          <p:cNvSpPr>
            <a:spLocks noChangeArrowheads="1"/>
          </p:cNvSpPr>
          <p:nvPr/>
        </p:nvSpPr>
        <p:spPr bwMode="auto">
          <a:xfrm>
            <a:off x="7696200" y="25146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2" name="Rectangle 132"/>
          <p:cNvSpPr>
            <a:spLocks noChangeArrowheads="1"/>
          </p:cNvSpPr>
          <p:nvPr/>
        </p:nvSpPr>
        <p:spPr bwMode="auto">
          <a:xfrm>
            <a:off x="64770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3" name="Rectangle 133"/>
          <p:cNvSpPr>
            <a:spLocks noChangeArrowheads="1"/>
          </p:cNvSpPr>
          <p:nvPr/>
        </p:nvSpPr>
        <p:spPr bwMode="auto">
          <a:xfrm>
            <a:off x="61722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4" name="Rectangle 134"/>
          <p:cNvSpPr>
            <a:spLocks noChangeArrowheads="1"/>
          </p:cNvSpPr>
          <p:nvPr/>
        </p:nvSpPr>
        <p:spPr bwMode="auto">
          <a:xfrm>
            <a:off x="70866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5" name="Rectangle 135"/>
          <p:cNvSpPr>
            <a:spLocks noChangeArrowheads="1"/>
          </p:cNvSpPr>
          <p:nvPr/>
        </p:nvSpPr>
        <p:spPr bwMode="auto">
          <a:xfrm>
            <a:off x="67818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6" name="Rectangle 136"/>
          <p:cNvSpPr>
            <a:spLocks noChangeArrowheads="1"/>
          </p:cNvSpPr>
          <p:nvPr/>
        </p:nvSpPr>
        <p:spPr bwMode="auto">
          <a:xfrm>
            <a:off x="55626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7" name="Rectangle 137"/>
          <p:cNvSpPr>
            <a:spLocks noChangeArrowheads="1"/>
          </p:cNvSpPr>
          <p:nvPr/>
        </p:nvSpPr>
        <p:spPr bwMode="auto">
          <a:xfrm>
            <a:off x="73914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8" name="Rectangle 138"/>
          <p:cNvSpPr>
            <a:spLocks noChangeArrowheads="1"/>
          </p:cNvSpPr>
          <p:nvPr/>
        </p:nvSpPr>
        <p:spPr bwMode="auto">
          <a:xfrm>
            <a:off x="5257800" y="2514600"/>
            <a:ext cx="304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9" name="Rectangle 139"/>
          <p:cNvSpPr>
            <a:spLocks noChangeArrowheads="1"/>
          </p:cNvSpPr>
          <p:nvPr/>
        </p:nvSpPr>
        <p:spPr bwMode="auto">
          <a:xfrm>
            <a:off x="58674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0" name="Text Box 140"/>
          <p:cNvSpPr txBox="1">
            <a:spLocks noChangeArrowheads="1"/>
          </p:cNvSpPr>
          <p:nvPr/>
        </p:nvSpPr>
        <p:spPr bwMode="auto">
          <a:xfrm>
            <a:off x="228600" y="3200400"/>
            <a:ext cx="1736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Degraded image</a:t>
            </a:r>
          </a:p>
        </p:txBody>
      </p:sp>
      <p:sp>
        <p:nvSpPr>
          <p:cNvPr id="71821" name="Text Box 141"/>
          <p:cNvSpPr txBox="1">
            <a:spLocks noChangeArrowheads="1"/>
          </p:cNvSpPr>
          <p:nvPr/>
        </p:nvSpPr>
        <p:spPr bwMode="auto">
          <a:xfrm>
            <a:off x="609600" y="3733800"/>
            <a:ext cx="1072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Salt noise</a:t>
            </a:r>
          </a:p>
        </p:txBody>
      </p:sp>
      <p:sp>
        <p:nvSpPr>
          <p:cNvPr id="71822" name="Text Box 142"/>
          <p:cNvSpPr txBox="1">
            <a:spLocks noChangeArrowheads="1"/>
          </p:cNvSpPr>
          <p:nvPr/>
        </p:nvSpPr>
        <p:spPr bwMode="auto">
          <a:xfrm>
            <a:off x="609600" y="4267200"/>
            <a:ext cx="1382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Pepper noise</a:t>
            </a:r>
          </a:p>
        </p:txBody>
      </p:sp>
      <p:sp>
        <p:nvSpPr>
          <p:cNvPr id="71823" name="Text Box 143"/>
          <p:cNvSpPr txBox="1">
            <a:spLocks noChangeArrowheads="1"/>
          </p:cNvSpPr>
          <p:nvPr/>
        </p:nvSpPr>
        <p:spPr bwMode="auto">
          <a:xfrm>
            <a:off x="2743200" y="3124200"/>
            <a:ext cx="955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Moving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window</a:t>
            </a:r>
          </a:p>
        </p:txBody>
      </p:sp>
      <p:sp>
        <p:nvSpPr>
          <p:cNvPr id="71824" name="Text Box 144"/>
          <p:cNvSpPr txBox="1">
            <a:spLocks noChangeArrowheads="1"/>
          </p:cNvSpPr>
          <p:nvPr/>
        </p:nvSpPr>
        <p:spPr bwMode="auto">
          <a:xfrm>
            <a:off x="6934200" y="2819400"/>
            <a:ext cx="837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Sorted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array</a:t>
            </a:r>
          </a:p>
        </p:txBody>
      </p:sp>
      <p:sp>
        <p:nvSpPr>
          <p:cNvPr id="71825" name="AutoShape 145"/>
          <p:cNvSpPr>
            <a:spLocks noChangeArrowheads="1"/>
          </p:cNvSpPr>
          <p:nvPr/>
        </p:nvSpPr>
        <p:spPr bwMode="auto">
          <a:xfrm>
            <a:off x="4191000" y="24384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6" name="Line 146"/>
          <p:cNvSpPr>
            <a:spLocks noChangeShapeType="1"/>
          </p:cNvSpPr>
          <p:nvPr/>
        </p:nvSpPr>
        <p:spPr bwMode="auto">
          <a:xfrm flipH="1">
            <a:off x="7848600" y="1676400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27" name="Text Box 147"/>
          <p:cNvSpPr txBox="1">
            <a:spLocks noChangeArrowheads="1"/>
          </p:cNvSpPr>
          <p:nvPr/>
        </p:nvSpPr>
        <p:spPr bwMode="auto">
          <a:xfrm>
            <a:off x="7756525" y="1260475"/>
            <a:ext cx="1072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Salt noise</a:t>
            </a:r>
          </a:p>
        </p:txBody>
      </p:sp>
      <p:sp>
        <p:nvSpPr>
          <p:cNvPr id="71828" name="Line 148"/>
          <p:cNvSpPr>
            <a:spLocks noChangeShapeType="1"/>
          </p:cNvSpPr>
          <p:nvPr/>
        </p:nvSpPr>
        <p:spPr bwMode="auto">
          <a:xfrm>
            <a:off x="5029200" y="1828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29" name="Text Box 149"/>
          <p:cNvSpPr txBox="1">
            <a:spLocks noChangeArrowheads="1"/>
          </p:cNvSpPr>
          <p:nvPr/>
        </p:nvSpPr>
        <p:spPr bwMode="auto">
          <a:xfrm>
            <a:off x="3962400" y="1447800"/>
            <a:ext cx="1382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Pepper noise</a:t>
            </a:r>
          </a:p>
        </p:txBody>
      </p:sp>
      <p:sp>
        <p:nvSpPr>
          <p:cNvPr id="71830" name="Line 150"/>
          <p:cNvSpPr>
            <a:spLocks noChangeShapeType="1"/>
          </p:cNvSpPr>
          <p:nvPr/>
        </p:nvSpPr>
        <p:spPr bwMode="auto">
          <a:xfrm>
            <a:off x="6629400" y="2209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31" name="Text Box 151"/>
          <p:cNvSpPr txBox="1">
            <a:spLocks noChangeArrowheads="1"/>
          </p:cNvSpPr>
          <p:nvPr/>
        </p:nvSpPr>
        <p:spPr bwMode="auto">
          <a:xfrm>
            <a:off x="6096000" y="1793875"/>
            <a:ext cx="9092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Median</a:t>
            </a:r>
          </a:p>
        </p:txBody>
      </p:sp>
      <p:sp>
        <p:nvSpPr>
          <p:cNvPr id="71832" name="Line 152"/>
          <p:cNvSpPr>
            <a:spLocks noChangeShapeType="1"/>
          </p:cNvSpPr>
          <p:nvPr/>
        </p:nvSpPr>
        <p:spPr bwMode="auto">
          <a:xfrm>
            <a:off x="6629400" y="2819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33" name="Rectangle 153"/>
          <p:cNvSpPr>
            <a:spLocks noChangeArrowheads="1"/>
          </p:cNvSpPr>
          <p:nvPr/>
        </p:nvSpPr>
        <p:spPr bwMode="auto">
          <a:xfrm>
            <a:off x="6477000" y="38862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4" name="Text Box 154"/>
          <p:cNvSpPr txBox="1">
            <a:spLocks noChangeArrowheads="1"/>
          </p:cNvSpPr>
          <p:nvPr/>
        </p:nvSpPr>
        <p:spPr bwMode="auto">
          <a:xfrm>
            <a:off x="6934200" y="3810000"/>
            <a:ext cx="1353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Filter output</a:t>
            </a:r>
          </a:p>
        </p:txBody>
      </p:sp>
      <p:sp>
        <p:nvSpPr>
          <p:cNvPr id="71835" name="Text Box 155"/>
          <p:cNvSpPr txBox="1">
            <a:spLocks noChangeArrowheads="1"/>
          </p:cNvSpPr>
          <p:nvPr/>
        </p:nvSpPr>
        <p:spPr bwMode="auto">
          <a:xfrm>
            <a:off x="3048000" y="4495800"/>
            <a:ext cx="4416594" cy="120032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Normally, impulse noise has high magnitude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and is isolated. When we sort pixels in the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moving window,  noise pixels are usually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at the ends of the array. </a:t>
            </a:r>
          </a:p>
        </p:txBody>
      </p:sp>
      <p:sp>
        <p:nvSpPr>
          <p:cNvPr id="71836" name="Text Box 156"/>
          <p:cNvSpPr txBox="1">
            <a:spLocks noChangeArrowheads="1"/>
          </p:cNvSpPr>
          <p:nvPr/>
        </p:nvSpPr>
        <p:spPr bwMode="auto">
          <a:xfrm>
            <a:off x="612775" y="6172200"/>
            <a:ext cx="60212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Therefore, it’s rare that the noise pixel will be a median value. 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endParaRPr lang="th-TH" dirty="0">
              <a:latin typeface="Andalus" pitchFamily="18" charset="-78"/>
            </a:endParaRPr>
          </a:p>
        </p:txBody>
      </p:sp>
      <p:sp>
        <p:nvSpPr>
          <p:cNvPr id="71786" name="Rectangle 106"/>
          <p:cNvSpPr>
            <a:spLocks noChangeAspect="1" noChangeArrowheads="1"/>
          </p:cNvSpPr>
          <p:nvPr/>
        </p:nvSpPr>
        <p:spPr bwMode="auto">
          <a:xfrm>
            <a:off x="2895600" y="2209800"/>
            <a:ext cx="914400" cy="914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5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Median Filter : How it works </a:t>
            </a:r>
          </a:p>
        </p:txBody>
      </p:sp>
      <p:sp>
        <p:nvSpPr>
          <p:cNvPr id="14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1447800" y="838200"/>
            <a:ext cx="57967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A median filter is good for removing impulse, isolated noise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 l="19370"/>
          <a:stretch>
            <a:fillRect/>
          </a:stretch>
        </p:blipFill>
        <p:spPr bwMode="auto">
          <a:xfrm>
            <a:off x="1600200" y="990600"/>
            <a:ext cx="59436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152400" y="2362201"/>
            <a:ext cx="1600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salt-and-pepper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i="1" dirty="0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 0.1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 rot="5400000">
            <a:off x="6598728" y="3535640"/>
            <a:ext cx="417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Images obtained using a 3x3 median filter</a:t>
            </a: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4114800" y="18288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 rot="8100000">
            <a:off x="3657600" y="3200400"/>
            <a:ext cx="1524000" cy="685800"/>
          </a:xfrm>
          <a:prstGeom prst="rightArrow">
            <a:avLst>
              <a:gd name="adj1" fmla="val 50000"/>
              <a:gd name="adj2" fmla="val 5555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4114800" y="45720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819400" y="1600200"/>
            <a:ext cx="381000" cy="3810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943600" y="4343400"/>
            <a:ext cx="381000" cy="3810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6019800" y="15240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2743200" y="4343400"/>
            <a:ext cx="381000" cy="3810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447800" y="54114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Median Filter : Example 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 r="19899"/>
          <a:stretch>
            <a:fillRect/>
          </a:stretch>
        </p:blipFill>
        <p:spPr bwMode="auto">
          <a:xfrm>
            <a:off x="1752600" y="3751262"/>
            <a:ext cx="5638800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/>
          <a:srcRect l="19345" b="50423"/>
          <a:stretch>
            <a:fillRect/>
          </a:stretch>
        </p:blipFill>
        <p:spPr bwMode="auto">
          <a:xfrm>
            <a:off x="1727200" y="968375"/>
            <a:ext cx="56896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52400" y="1227137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391400" y="1303337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2819400" y="3436937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5715000" y="3436937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1600" y="3817937"/>
            <a:ext cx="130195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3x3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max filter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7391400" y="3817937"/>
            <a:ext cx="130195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3x3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min filter</a:t>
            </a:r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Max and Min Filters: Example 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325688" y="1751012"/>
          <a:ext cx="4491037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457200" progId="Equation.3">
                  <p:embed/>
                </p:oleObj>
              </mc:Choice>
              <mc:Fallback>
                <p:oleObj name="Equation" r:id="rId2" imgW="180324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1751012"/>
                        <a:ext cx="4491037" cy="1144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3400" y="3048000"/>
            <a:ext cx="8186737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where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i="1" baseline="-25000" dirty="0">
                <a:latin typeface="Andalus" pitchFamily="18" charset="-78"/>
                <a:cs typeface="Andalus" pitchFamily="18" charset="-78"/>
              </a:rPr>
              <a:t>r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t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represent the remaining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-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pixels after removing the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/2 highest and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/2 lowest values of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t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).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 err="1">
                <a:latin typeface="Andalus" pitchFamily="18" charset="-78"/>
                <a:cs typeface="Andalus" pitchFamily="18" charset="-78"/>
              </a:rPr>
              <a:t>i.e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d/2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Where d value ranges from 0 to (mn-1)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609600" y="5068669"/>
            <a:ext cx="8077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This filter is useful in situations involving multiple types of noise such as a combination of salt-and-pepper and Gaussian noise. 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B842658-0603-4B63-A164-1F4F8C569621}" type="slidenum">
              <a:rPr lang="en-US"/>
              <a:pPr/>
              <a:t>38</a:t>
            </a:fld>
            <a:endParaRPr lang="en-US"/>
          </a:p>
        </p:txBody>
      </p:sp>
      <p:pic>
        <p:nvPicPr>
          <p:cNvPr id="11" name="Picture 10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3200" dirty="0">
                <a:latin typeface="Andalus" pitchFamily="18" charset="-78"/>
                <a:cs typeface="Andalus" pitchFamily="18" charset="-78"/>
              </a:rPr>
              <a:t>Alpha-trimmed Mean Filter</a:t>
            </a:r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4AD3C1-CCF1-0F98-0855-9E59B1E6A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 b="34427"/>
          <a:stretch>
            <a:fillRect/>
          </a:stretch>
        </p:blipFill>
        <p:spPr bwMode="auto">
          <a:xfrm>
            <a:off x="1714500" y="1008062"/>
            <a:ext cx="5715000" cy="539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41288" y="1617662"/>
            <a:ext cx="12202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uniform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76200" y="4284662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7464425" y="1397675"/>
            <a:ext cx="131157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additionally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salt-and-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sp>
        <p:nvSpPr>
          <p:cNvPr id="15370" name="AutoShape 10"/>
          <p:cNvSpPr>
            <a:spLocks noChangeArrowheads="1"/>
          </p:cNvSpPr>
          <p:nvPr/>
        </p:nvSpPr>
        <p:spPr bwMode="auto">
          <a:xfrm>
            <a:off x="4114800" y="16764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2895600" y="1143000"/>
            <a:ext cx="381000" cy="3810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5867400" y="12192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2895600" y="39624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7402513" y="4208462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867400" y="38862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447800" y="152400"/>
            <a:ext cx="7467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ndalus" pitchFamily="18" charset="-78"/>
                <a:cs typeface="Andalus" pitchFamily="18" charset="-78"/>
              </a:rPr>
              <a:t>Alpha-trimmed Mean Filter: Example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C08F-3BD5-4D32-917E-0ADFAE4265EF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B29A-BCEB-4073-93FA-161DEB9CEA83}" type="slidenum">
              <a:rPr lang="en-US"/>
              <a:pPr/>
              <a:t>4</a:t>
            </a:fld>
            <a:endParaRPr lang="en-US"/>
          </a:p>
        </p:txBody>
      </p:sp>
      <p:sp>
        <p:nvSpPr>
          <p:cNvPr id="386055" name="AutoShape 7"/>
          <p:cNvSpPr>
            <a:spLocks noChangeArrowheads="1"/>
          </p:cNvSpPr>
          <p:nvPr/>
        </p:nvSpPr>
        <p:spPr bwMode="auto">
          <a:xfrm>
            <a:off x="3817938" y="5110163"/>
            <a:ext cx="236537" cy="217487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20675" y="3810000"/>
          <a:ext cx="8137525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685800" progId="">
                  <p:embed/>
                </p:oleObj>
              </mc:Choice>
              <mc:Fallback>
                <p:oleObj name="Equation" r:id="rId3" imgW="334008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3810000"/>
                        <a:ext cx="8137525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4888" y="1600200"/>
            <a:ext cx="71342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6D8E7BE-E854-E1E1-1875-F5850F6B6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-39688" y="3886200"/>
            <a:ext cx="14709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median fil</a:t>
            </a:r>
            <a:r>
              <a:rPr lang="en-US" dirty="0">
                <a:solidFill>
                  <a:srgbClr val="FF0000"/>
                </a:solidFill>
              </a:rPr>
              <a:t>ter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371600" y="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507287" y="1143000"/>
            <a:ext cx="131157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additionally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salt-and-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41288" y="1219200"/>
            <a:ext cx="8602872" cy="5562600"/>
            <a:chOff x="141288" y="2133600"/>
            <a:chExt cx="8602872" cy="5562600"/>
          </a:xfrm>
        </p:grpSpPr>
        <p:sp>
          <p:nvSpPr>
            <p:cNvPr id="62468" name="Text Box 4"/>
            <p:cNvSpPr txBox="1">
              <a:spLocks noChangeArrowheads="1"/>
            </p:cNvSpPr>
            <p:nvPr/>
          </p:nvSpPr>
          <p:spPr bwMode="auto">
            <a:xfrm>
              <a:off x="141288" y="2743200"/>
              <a:ext cx="1220206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Image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corrupted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by additive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uniform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noise</a:t>
              </a: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/>
            <a:srcRect b="67570"/>
            <a:stretch>
              <a:fillRect/>
            </a:stretch>
          </p:blipFill>
          <p:spPr bwMode="auto">
            <a:xfrm>
              <a:off x="1754188" y="2133600"/>
              <a:ext cx="571500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4154488" y="3200400"/>
              <a:ext cx="914400" cy="685800"/>
            </a:xfrm>
            <a:prstGeom prst="rightArrow">
              <a:avLst>
                <a:gd name="adj1" fmla="val 50000"/>
                <a:gd name="adj2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2859088" y="2895600"/>
              <a:ext cx="381000" cy="38100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1</a:t>
              </a:r>
            </a:p>
          </p:txBody>
        </p: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907088" y="28194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7442201" y="4972050"/>
              <a:ext cx="1301959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Image    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obtained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using </a:t>
              </a:r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a 5x5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alpha-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trimmed 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mean filter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with </a:t>
              </a:r>
              <a:r>
                <a:rPr lang="en-US" i="1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d</a:t>
              </a:r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 = 5</a:t>
              </a:r>
            </a:p>
          </p:txBody>
        </p:sp>
        <p:pic>
          <p:nvPicPr>
            <p:cNvPr id="26" name="Picture 13"/>
            <p:cNvPicPr>
              <a:picLocks noChangeAspect="1" noChangeArrowheads="1"/>
            </p:cNvPicPr>
            <p:nvPr/>
          </p:nvPicPr>
          <p:blipFill>
            <a:blip r:embed="rId3"/>
            <a:srcRect t="67638" b="-996"/>
            <a:stretch>
              <a:fillRect/>
            </a:stretch>
          </p:blipFill>
          <p:spPr bwMode="auto">
            <a:xfrm>
              <a:off x="1754188" y="4953000"/>
              <a:ext cx="57150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5983288" y="51816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2859088" y="53340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t="34282" b="34427"/>
          <a:stretch>
            <a:fillRect/>
          </a:stretch>
        </p:blipFill>
        <p:spPr bwMode="auto">
          <a:xfrm>
            <a:off x="1714500" y="1295400"/>
            <a:ext cx="5715000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t="67638" b="-996"/>
          <a:stretch>
            <a:fillRect/>
          </a:stretch>
        </p:blipFill>
        <p:spPr bwMode="auto">
          <a:xfrm>
            <a:off x="1714500" y="3962400"/>
            <a:ext cx="5715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76200" y="16637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7402513" y="13716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0" y="4419600"/>
            <a:ext cx="14606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median filter</a:t>
            </a: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7442200" y="3981450"/>
            <a:ext cx="13019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alpha-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trimmed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d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 = 5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0" y="2970213"/>
            <a:ext cx="25603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Statistical characteristics: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381000" y="1676400"/>
            <a:ext cx="8534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Filter behavior depends on statistical characteristics of local areas inside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m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x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moving window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Tx/>
              <a:buChar char="-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More complex but superior performance compared with “fixed”  filters</a:t>
            </a:r>
            <a:endParaRPr lang="th-TH" dirty="0">
              <a:latin typeface="Andalus" pitchFamily="18" charset="-78"/>
            </a:endParaRPr>
          </a:p>
          <a:p>
            <a:pPr algn="just"/>
            <a:endParaRPr lang="en-US" b="1" i="1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3494" name="Object 6"/>
          <p:cNvGraphicFramePr>
            <a:graphicFrameLocks noChangeAspect="1"/>
          </p:cNvGraphicFramePr>
          <p:nvPr/>
        </p:nvGraphicFramePr>
        <p:xfrm>
          <a:off x="1524000" y="3733800"/>
          <a:ext cx="3133725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457200" progId="Equation.3">
                  <p:embed/>
                </p:oleObj>
              </mc:Choice>
              <mc:Fallback>
                <p:oleObj name="Equation" r:id="rId2" imgW="125712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33800"/>
                        <a:ext cx="3133725" cy="1144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381000" y="3429000"/>
            <a:ext cx="1308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Local mean: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81000" y="487680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Local variance:</a:t>
            </a:r>
          </a:p>
        </p:txBody>
      </p:sp>
      <p:graphicFrame>
        <p:nvGraphicFramePr>
          <p:cNvPr id="63497" name="Object 9"/>
          <p:cNvGraphicFramePr>
            <a:graphicFrameLocks noChangeAspect="1"/>
          </p:cNvGraphicFramePr>
          <p:nvPr/>
        </p:nvGraphicFramePr>
        <p:xfrm>
          <a:off x="1524000" y="5257800"/>
          <a:ext cx="43053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457200" progId="Equation.3">
                  <p:embed/>
                </p:oleObj>
              </mc:Choice>
              <mc:Fallback>
                <p:oleObj name="Equation" r:id="rId4" imgW="172692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0"/>
                        <a:ext cx="4305300" cy="1144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7010400" y="3962400"/>
          <a:ext cx="50641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253800" progId="Equation.3">
                  <p:embed/>
                </p:oleObj>
              </mc:Choice>
              <mc:Fallback>
                <p:oleObj name="Equation" r:id="rId6" imgW="20304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962400"/>
                        <a:ext cx="506413" cy="636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5705475" y="3352800"/>
            <a:ext cx="1620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Noise variance: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42</a:t>
            </a:fld>
            <a:endParaRPr lang="en-US"/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" y="1524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Adaptive Filter</a:t>
            </a:r>
          </a:p>
        </p:txBody>
      </p:sp>
      <p:sp>
        <p:nvSpPr>
          <p:cNvPr id="19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74C427A-0048-9AE4-ACFD-5E68F0C65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23624" y="1676400"/>
            <a:ext cx="8515576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Purpose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want to preserve edges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Algorithm: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1.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is zero,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No noise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the filter should return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because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=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f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>
              <a:buFontTx/>
              <a:buChar char="-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2.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n-US" i="1" baseline="-25000" dirty="0">
                <a:latin typeface="Times New Roman"/>
                <a:cs typeface="Times New Roman"/>
              </a:rPr>
              <a:t>L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is high relative to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Edges (should be preserved), 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the filter should return the value close to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3.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n-US" i="1" baseline="-25000" dirty="0">
                <a:latin typeface="Times New Roman"/>
                <a:cs typeface="Times New Roman"/>
              </a:rPr>
              <a:t>L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Areas inside objects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	the filter should return the arithmetic mean value </a:t>
            </a:r>
            <a:r>
              <a:rPr lang="en-US" i="1" dirty="0" err="1">
                <a:latin typeface="Andalus" pitchFamily="18" charset="-78"/>
                <a:cs typeface="Andalus" pitchFamily="18" charset="-78"/>
                <a:sym typeface="Wingdings" pitchFamily="2" charset="2"/>
              </a:rPr>
              <a:t>m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  <a:sym typeface="Wingdings" pitchFamily="2" charset="2"/>
              </a:rPr>
              <a:t>L</a:t>
            </a:r>
            <a:endParaRPr lang="th-TH" i="1" baseline="-25000" dirty="0">
              <a:latin typeface="Andalus" pitchFamily="18" charset="-78"/>
              <a:sym typeface="Wingdings" pitchFamily="2" charset="2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Formula: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1754188" y="5181600"/>
          <a:ext cx="5634037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440" imgH="469800" progId="Equation.3">
                  <p:embed/>
                </p:oleObj>
              </mc:Choice>
              <mc:Fallback>
                <p:oleObj name="Equation" r:id="rId2" imgW="226044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5181600"/>
                        <a:ext cx="5634037" cy="11763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43</a:t>
            </a:fld>
            <a:endParaRPr lang="en-US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467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Andalus" pitchFamily="18" charset="-78"/>
                <a:cs typeface="Andalus" pitchFamily="18" charset="-78"/>
              </a:rPr>
              <a:t>Adaptive, Local Noise Reduction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F9B9EC-591E-2845-E9A3-7AD45B11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44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397AB-6C08-BBD3-CD76-CD483DF0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860955"/>
            <a:ext cx="1905000" cy="1886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1AC76-1F21-8176-CEB9-41A16E76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27" y="1825287"/>
            <a:ext cx="1922173" cy="19221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4F4EBF-350D-D57F-F1C5-7F9F32449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710" y="3945002"/>
            <a:ext cx="2090089" cy="20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1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45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663F9-B089-A914-06E6-CDC3849F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90" y="2825578"/>
            <a:ext cx="4066629" cy="2333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87697-2713-4AFF-5C1D-EA38C45A3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32782"/>
            <a:ext cx="7468410" cy="6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2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46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9C2C1-7385-FB8A-DB02-8E20C59E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31321"/>
            <a:ext cx="5776141" cy="43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47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03268-003D-1C02-EE91-BDD772C8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68" y="1601788"/>
            <a:ext cx="6661537" cy="46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5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48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EAA40-1756-12F7-315C-6FC45238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0" y="1582598"/>
            <a:ext cx="6476860" cy="46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5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49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1C3E3-8D51-D20F-C979-07E64C9B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33" y="1669384"/>
            <a:ext cx="6997746" cy="303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A9E4-6185-AF37-E783-A6CE24D1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33" y="4632325"/>
            <a:ext cx="64752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BDC4-8823-4615-8B50-B7115A53C8D9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95EC-7213-43F2-9798-07152D92E86D}" type="slidenum">
              <a:rPr lang="en-US"/>
              <a:pPr/>
              <a:t>5</a:t>
            </a:fld>
            <a:endParaRPr lang="en-US"/>
          </a:p>
        </p:txBody>
      </p:sp>
      <p:graphicFrame>
        <p:nvGraphicFramePr>
          <p:cNvPr id="387078" name="Object 6"/>
          <p:cNvGraphicFramePr>
            <a:graphicFrameLocks noChangeAspect="1"/>
          </p:cNvGraphicFramePr>
          <p:nvPr/>
        </p:nvGraphicFramePr>
        <p:xfrm>
          <a:off x="617538" y="1943100"/>
          <a:ext cx="7981950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06560" imgH="888840" progId="">
                  <p:embed/>
                </p:oleObj>
              </mc:Choice>
              <mc:Fallback>
                <p:oleObj name="Equation" r:id="rId2" imgW="2806560" imgH="888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1943100"/>
                        <a:ext cx="7981950" cy="252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V: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Degradation/Restoration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50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EDE84-042D-AFD5-3245-6B024E7B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13" y="1663077"/>
            <a:ext cx="6775947" cy="2839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66A53-EB44-064F-BD88-F9AC16F8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99" y="4629117"/>
            <a:ext cx="4648199" cy="13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87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51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FED90-4E00-5F16-0041-79619C32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03" y="1722537"/>
            <a:ext cx="6626594" cy="4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6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52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47585-B893-E960-F467-E78EB370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13" y="1649462"/>
            <a:ext cx="558165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544B5E-A4E6-0493-2ECA-3D13C81B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31" y="3893367"/>
            <a:ext cx="6814569" cy="860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68A69F-C8E4-2606-9048-444028BF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28" y="5123351"/>
            <a:ext cx="6225381" cy="10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31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l="19354"/>
          <a:stretch>
            <a:fillRect/>
          </a:stretch>
        </p:blipFill>
        <p:spPr bwMode="auto">
          <a:xfrm>
            <a:off x="1714500" y="1157287"/>
            <a:ext cx="571500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4450" y="1524000"/>
            <a:ext cx="176688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Gaussian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zero mean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and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=1000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437438" y="15113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arithmetic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52400" y="4495800"/>
            <a:ext cx="158908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geometric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7391400" y="4210050"/>
            <a:ext cx="1589088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adaptive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reduction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 filter</a:t>
            </a:r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4478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Andalus" pitchFamily="18" charset="-78"/>
                <a:cs typeface="Andalus" pitchFamily="18" charset="-78"/>
              </a:rPr>
              <a:t>Example: Adaptive Noise Reduction Filter </a:t>
            </a: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76212" y="1666875"/>
            <a:ext cx="873918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Purpose: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want to remove impulse noise while preserving edges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Algorithm: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A1=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A2=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A1 &gt; 0 and A2 &lt; 0, 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goto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level B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Else increase window size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	If window size &lt;=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repeat level A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	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B1=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B2=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B1 &gt; 0 and B2 &lt; 0,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Where  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minimum gray level value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maximum gray level value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median of gray levels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gray level value at pixel 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maximum allowed size of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54</a:t>
            </a:fld>
            <a:endParaRPr lang="en-US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Adaptive Median Filter </a:t>
            </a: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 rot="5400000">
            <a:off x="7345362" y="32464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Chiller" pitchFamily="82" charset="0"/>
              </a:rPr>
              <a:t>B.V.SATHISH KUMAR, ECE Department, VTA, Kavali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904206" y="2133600"/>
            <a:ext cx="5715794" cy="2897188"/>
            <a:chOff x="1904206" y="2133600"/>
            <a:chExt cx="5715794" cy="2897188"/>
          </a:xfrm>
        </p:grpSpPr>
        <p:cxnSp>
          <p:nvCxnSpPr>
            <p:cNvPr id="19" name="Straight Connector 18"/>
            <p:cNvCxnSpPr/>
            <p:nvPr/>
          </p:nvCxnSpPr>
          <p:spPr>
            <a:xfrm rot="5400000">
              <a:off x="457200" y="3581400"/>
              <a:ext cx="28956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905000" y="2133600"/>
              <a:ext cx="57150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905000" y="5029200"/>
              <a:ext cx="57150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171406" y="3580606"/>
              <a:ext cx="28956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988C554-BE4B-4A59-F5A4-09C94068A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481013" y="1800285"/>
            <a:ext cx="8358187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A1=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A2=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Window is not big enough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</a:rPr>
              <a:t> increase window size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If window size &lt;=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repeat level A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   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z</a:t>
            </a:r>
            <a:r>
              <a:rPr lang="en-US" baseline="-25000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median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 is not an impulse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B1=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B2=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B1 &gt; 0 and B2 &lt; 0,        			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z</a:t>
            </a:r>
            <a:r>
              <a:rPr lang="en-US" baseline="-25000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xy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 is not an impulse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		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to preserve original details</a:t>
            </a:r>
            <a:endParaRPr lang="en-US" baseline="-25000" dirty="0">
              <a:solidFill>
                <a:schemeClr val="accent1"/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	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to remove impulse</a:t>
            </a:r>
            <a:endParaRPr lang="th-TH" dirty="0">
              <a:solidFill>
                <a:schemeClr val="accent1"/>
              </a:solidFill>
              <a:latin typeface="Andalus" pitchFamily="18" charset="-78"/>
              <a:sym typeface="Wingdings" pitchFamily="2" charset="2"/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1511776" y="2438400"/>
            <a:ext cx="3365024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If A1 &gt; 0 and A2 &lt; 0, </a:t>
            </a:r>
            <a:r>
              <a:rPr lang="en-US" dirty="0" err="1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goto</a:t>
            </a:r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 level B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481013" y="3974068"/>
            <a:ext cx="896399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</a:t>
            </a:r>
          </a:p>
        </p:txBody>
      </p:sp>
      <p:cxnSp>
        <p:nvCxnSpPr>
          <p:cNvPr id="68618" name="AutoShape 10"/>
          <p:cNvCxnSpPr>
            <a:cxnSpLocks noChangeShapeType="1"/>
            <a:stCxn id="68616" idx="3"/>
          </p:cNvCxnSpPr>
          <p:nvPr/>
        </p:nvCxnSpPr>
        <p:spPr bwMode="auto">
          <a:xfrm flipH="1">
            <a:off x="1295400" y="2623066"/>
            <a:ext cx="3581400" cy="1415534"/>
          </a:xfrm>
          <a:prstGeom prst="curvedConnector3">
            <a:avLst>
              <a:gd name="adj1" fmla="val -20608"/>
            </a:avLst>
          </a:prstGeom>
          <a:noFill/>
          <a:ln w="31750">
            <a:solidFill>
              <a:srgbClr val="00FF00"/>
            </a:solidFill>
            <a:round/>
            <a:headEnd/>
            <a:tailEnd type="triangle" w="med" len="med"/>
          </a:ln>
          <a:effectLst/>
        </p:spPr>
      </p:cxnSp>
      <p:sp>
        <p:nvSpPr>
          <p:cNvPr id="68619" name="AutoShape 11"/>
          <p:cNvSpPr>
            <a:spLocks/>
          </p:cNvSpPr>
          <p:nvPr/>
        </p:nvSpPr>
        <p:spPr bwMode="auto">
          <a:xfrm>
            <a:off x="6172200" y="1828800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222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6477000" y="1784350"/>
            <a:ext cx="20569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Determine </a:t>
            </a: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whether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median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is an impulse or not</a:t>
            </a: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4038600" y="4495800"/>
            <a:ext cx="20569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Determine </a:t>
            </a: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whether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is an impulse or not</a:t>
            </a:r>
          </a:p>
        </p:txBody>
      </p:sp>
      <p:sp>
        <p:nvSpPr>
          <p:cNvPr id="68622" name="AutoShape 14"/>
          <p:cNvSpPr>
            <a:spLocks/>
          </p:cNvSpPr>
          <p:nvPr/>
        </p:nvSpPr>
        <p:spPr bwMode="auto">
          <a:xfrm>
            <a:off x="3619500" y="4800600"/>
            <a:ext cx="342900" cy="685800"/>
          </a:xfrm>
          <a:prstGeom prst="rightBrace">
            <a:avLst>
              <a:gd name="adj1" fmla="val 21885"/>
              <a:gd name="adj2" fmla="val 40932"/>
            </a:avLst>
          </a:prstGeom>
          <a:noFill/>
          <a:ln w="222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55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56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74CAB-BDDA-6109-1D5C-036AD570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" y="1657349"/>
            <a:ext cx="8924925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3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b="24809"/>
          <a:stretch>
            <a:fillRect/>
          </a:stretch>
        </p:blipFill>
        <p:spPr bwMode="auto">
          <a:xfrm>
            <a:off x="0" y="1681163"/>
            <a:ext cx="9144000" cy="29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04800" y="45720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corrupted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by salt-and-pepper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just"/>
            <a:r>
              <a:rPr lang="en-US" i="1" dirty="0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 0.25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581400" y="4572000"/>
            <a:ext cx="169790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obtained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median filter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6566335" y="4572000"/>
            <a:ext cx="1891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obtained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using an adaptive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median filter with</a:t>
            </a:r>
          </a:p>
          <a:p>
            <a:pPr algn="just"/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7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V="1">
            <a:off x="5791200" y="2133600"/>
            <a:ext cx="1752600" cy="3733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895600" y="5867400"/>
            <a:ext cx="3257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More small details are preserved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57</a:t>
            </a:fld>
            <a:endParaRPr lang="en-US" dirty="0"/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4183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Adaptive Median Filter</a:t>
            </a:r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196549-7284-5508-A8A6-31CCCFFC8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 animBg="1"/>
      <p:bldP spid="17418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2" name="Object 0"/>
          <p:cNvGraphicFramePr>
            <a:graphicFrameLocks noChangeAspect="1"/>
          </p:cNvGraphicFramePr>
          <p:nvPr/>
        </p:nvGraphicFramePr>
        <p:xfrm>
          <a:off x="2398713" y="1752600"/>
          <a:ext cx="43449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203040" progId="Equation.3">
                  <p:embed/>
                </p:oleObj>
              </mc:Choice>
              <mc:Fallback>
                <p:oleObj name="Equation" r:id="rId2" imgW="217152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1752600"/>
                        <a:ext cx="4344987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304800" y="2971800"/>
            <a:ext cx="8534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Purpose: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to estimate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 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y)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or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 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u,v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Why?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If we know exactly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), regardless of noise, we can do deconvolution to get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f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back from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).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533400" indent="-533400" algn="just"/>
            <a:r>
              <a:rPr lang="en-US" b="1" dirty="0">
                <a:latin typeface="Andalus" pitchFamily="18" charset="-78"/>
                <a:cs typeface="Andalus" pitchFamily="18" charset="-78"/>
              </a:rPr>
              <a:t>Methods: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1. Estimation by Image Observation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	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2. Estimation by Experiment</a:t>
            </a:r>
          </a:p>
          <a:p>
            <a:pPr marL="533400" indent="-533400"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3. Estimation by Modeling</a:t>
            </a:r>
          </a:p>
        </p:txBody>
      </p:sp>
      <p:graphicFrame>
        <p:nvGraphicFramePr>
          <p:cNvPr id="95233" name="Object 1"/>
          <p:cNvGraphicFramePr>
            <a:graphicFrameLocks noChangeAspect="1"/>
          </p:cNvGraphicFramePr>
          <p:nvPr/>
        </p:nvGraphicFramePr>
        <p:xfrm>
          <a:off x="2398713" y="2438400"/>
          <a:ext cx="41925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200" imgH="203040" progId="Equation.3">
                  <p:embed/>
                </p:oleObj>
              </mc:Choice>
              <mc:Fallback>
                <p:oleObj name="Equation" r:id="rId4" imgW="2095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2438400"/>
                        <a:ext cx="4192587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1828800" y="2057400"/>
            <a:ext cx="389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or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58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59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C9157-F074-8BDE-58EC-5CDF639C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9" y="1841500"/>
            <a:ext cx="8605801" cy="39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55EA0E-999D-021B-CFDA-FAC32B74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4" y="1066800"/>
            <a:ext cx="8743732" cy="320039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3A9BB26-2FA8-E4FF-F6A5-B06649E69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9021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60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FD15C-F8F8-3334-1AA4-5C874A91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7" y="1732582"/>
            <a:ext cx="8605323" cy="43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6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990600"/>
            <a:ext cx="21875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0" y="0"/>
            <a:ext cx="71080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Image Observation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6"/>
          <a:srcRect l="45012" t="48582" r="30731" b="27032"/>
          <a:stretch>
            <a:fillRect/>
          </a:stretch>
        </p:blipFill>
        <p:spPr bwMode="auto">
          <a:xfrm>
            <a:off x="6629400" y="5637213"/>
            <a:ext cx="534988" cy="534987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152400" y="1524000"/>
            <a:ext cx="817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3810000" y="19812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1524000"/>
            <a:ext cx="1671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)*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7391400" y="1524000"/>
            <a:ext cx="885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6096000" y="2057400"/>
            <a:ext cx="533400" cy="533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2716" name="Picture 12"/>
          <p:cNvPicPr>
            <a:picLocks noChangeAspect="1" noChangeArrowheads="1"/>
          </p:cNvPicPr>
          <p:nvPr/>
        </p:nvPicPr>
        <p:blipFill>
          <a:blip r:embed="rId5"/>
          <a:srcRect l="45284" t="50000" r="26851" b="22214"/>
          <a:stretch>
            <a:fillRect/>
          </a:stretch>
        </p:blipFill>
        <p:spPr bwMode="auto">
          <a:xfrm>
            <a:off x="6553200" y="3962400"/>
            <a:ext cx="609600" cy="609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6400800" y="2590800"/>
            <a:ext cx="457200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2719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1006475"/>
            <a:ext cx="2201863" cy="21939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7239000" y="3581400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Subimage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7162800" y="5502275"/>
            <a:ext cx="1925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Reconstructed</a:t>
            </a:r>
          </a:p>
          <a:p>
            <a:pPr algn="ctr"/>
            <a:r>
              <a:rPr lang="en-US"/>
              <a:t>Subimage</a:t>
            </a:r>
          </a:p>
        </p:txBody>
      </p:sp>
      <p:sp>
        <p:nvSpPr>
          <p:cNvPr id="72722" name="AutoShape 18"/>
          <p:cNvSpPr>
            <a:spLocks noChangeArrowheads="1"/>
          </p:cNvSpPr>
          <p:nvPr/>
        </p:nvSpPr>
        <p:spPr bwMode="auto">
          <a:xfrm>
            <a:off x="6629400" y="4648200"/>
            <a:ext cx="457200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6256" name="Object 0"/>
          <p:cNvGraphicFramePr>
            <a:graphicFrameLocks noChangeAspect="1"/>
          </p:cNvGraphicFramePr>
          <p:nvPr/>
        </p:nvGraphicFramePr>
        <p:xfrm>
          <a:off x="4445000" y="3962400"/>
          <a:ext cx="1041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20560" imgH="228600" progId="Equation.3">
                  <p:embed/>
                </p:oleObj>
              </mc:Choice>
              <mc:Fallback>
                <p:oleObj name="Equation" r:id="rId7" imgW="5205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3962400"/>
                        <a:ext cx="10414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7467600" y="4038600"/>
          <a:ext cx="1041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20560" imgH="228600" progId="Equation.3">
                  <p:embed/>
                </p:oleObj>
              </mc:Choice>
              <mc:Fallback>
                <p:oleObj name="Equation" r:id="rId9" imgW="5205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0414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6502400" y="6272213"/>
          <a:ext cx="10414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3">
                  <p:embed/>
                </p:oleObj>
              </mc:Choice>
              <mc:Fallback>
                <p:oleObj name="Equation" r:id="rId11" imgW="52056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6272213"/>
                        <a:ext cx="10414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7" name="AutoShape 23"/>
          <p:cNvSpPr>
            <a:spLocks noChangeArrowheads="1"/>
          </p:cNvSpPr>
          <p:nvPr/>
        </p:nvSpPr>
        <p:spPr bwMode="auto">
          <a:xfrm flipH="1">
            <a:off x="5486400" y="39624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28" name="Text Box 24"/>
          <p:cNvSpPr txBox="1">
            <a:spLocks noChangeArrowheads="1"/>
          </p:cNvSpPr>
          <p:nvPr/>
        </p:nvSpPr>
        <p:spPr bwMode="auto">
          <a:xfrm>
            <a:off x="5715000" y="3657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72729" name="AutoShape 25"/>
          <p:cNvSpPr>
            <a:spLocks noChangeArrowheads="1"/>
          </p:cNvSpPr>
          <p:nvPr/>
        </p:nvSpPr>
        <p:spPr bwMode="auto">
          <a:xfrm flipH="1">
            <a:off x="5486400" y="57150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5715000" y="54102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4495800" y="5738813"/>
          <a:ext cx="9906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95000" imgH="253800" progId="Equation.3">
                  <p:embed/>
                </p:oleObj>
              </mc:Choice>
              <mc:Fallback>
                <p:oleObj name="Equation" r:id="rId13" imgW="495000" imgH="253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738813"/>
                        <a:ext cx="9906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2" name="Text Box 28"/>
          <p:cNvSpPr txBox="1">
            <a:spLocks noChangeArrowheads="1"/>
          </p:cNvSpPr>
          <p:nvPr/>
        </p:nvSpPr>
        <p:spPr bwMode="auto">
          <a:xfrm>
            <a:off x="7239000" y="4648200"/>
            <a:ext cx="15875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Restoration</a:t>
            </a:r>
          </a:p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 process by</a:t>
            </a:r>
          </a:p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estimation</a:t>
            </a:r>
          </a:p>
        </p:txBody>
      </p:sp>
      <p:sp>
        <p:nvSpPr>
          <p:cNvPr id="72733" name="Text Box 29"/>
          <p:cNvSpPr txBox="1">
            <a:spLocks noChangeArrowheads="1"/>
          </p:cNvSpPr>
          <p:nvPr/>
        </p:nvSpPr>
        <p:spPr bwMode="auto">
          <a:xfrm>
            <a:off x="990600" y="6212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Original image (unknown)</a:t>
            </a:r>
          </a:p>
        </p:txBody>
      </p: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5181600" y="685800"/>
            <a:ext cx="218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Degraded image</a:t>
            </a:r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533400" y="4695825"/>
          <a:ext cx="35814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90640" imgH="431640" progId="Equation.3">
                  <p:embed/>
                </p:oleObj>
              </mc:Choice>
              <mc:Fallback>
                <p:oleObj name="Equation" r:id="rId15" imgW="179064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95825"/>
                        <a:ext cx="3581400" cy="8667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6" name="AutoShape 32"/>
          <p:cNvSpPr>
            <a:spLocks noChangeArrowheads="1"/>
          </p:cNvSpPr>
          <p:nvPr/>
        </p:nvSpPr>
        <p:spPr bwMode="auto">
          <a:xfrm rot="16200000" flipH="1">
            <a:off x="3810000" y="4076700"/>
            <a:ext cx="533400" cy="6096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AutoShape 33"/>
          <p:cNvSpPr>
            <a:spLocks noChangeArrowheads="1"/>
          </p:cNvSpPr>
          <p:nvPr/>
        </p:nvSpPr>
        <p:spPr bwMode="auto">
          <a:xfrm rot="5400000" flipH="1" flipV="1">
            <a:off x="3810000" y="5524500"/>
            <a:ext cx="533400" cy="6096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533400" y="3810000"/>
            <a:ext cx="2508250" cy="8223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Estimated Transfer</a:t>
            </a:r>
          </a:p>
          <a:p>
            <a:r>
              <a:rPr lang="en-US"/>
              <a:t> function</a:t>
            </a:r>
          </a:p>
        </p:txBody>
      </p:sp>
      <p:sp>
        <p:nvSpPr>
          <p:cNvPr id="72740" name="Rectangle 36"/>
          <p:cNvSpPr>
            <a:spLocks noChangeArrowheads="1"/>
          </p:cNvSpPr>
          <p:nvPr/>
        </p:nvSpPr>
        <p:spPr bwMode="auto">
          <a:xfrm>
            <a:off x="6477000" y="3429000"/>
            <a:ext cx="2590800" cy="3352800"/>
          </a:xfrm>
          <a:prstGeom prst="rect">
            <a:avLst/>
          </a:prstGeom>
          <a:noFill/>
          <a:ln w="25400">
            <a:solidFill>
              <a:srgbClr val="00FF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41" name="Text Box 37"/>
          <p:cNvSpPr txBox="1">
            <a:spLocks noChangeArrowheads="1"/>
          </p:cNvSpPr>
          <p:nvPr/>
        </p:nvSpPr>
        <p:spPr bwMode="auto">
          <a:xfrm>
            <a:off x="7315200" y="2971800"/>
            <a:ext cx="167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Observation</a:t>
            </a:r>
          </a:p>
        </p:txBody>
      </p:sp>
      <p:sp>
        <p:nvSpPr>
          <p:cNvPr id="72742" name="Text Box 38"/>
          <p:cNvSpPr txBox="1">
            <a:spLocks noChangeArrowheads="1"/>
          </p:cNvSpPr>
          <p:nvPr/>
        </p:nvSpPr>
        <p:spPr bwMode="auto">
          <a:xfrm>
            <a:off x="212725" y="5603875"/>
            <a:ext cx="37369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This case is used when we</a:t>
            </a:r>
          </a:p>
          <a:p>
            <a:r>
              <a:rPr lang="en-US">
                <a:solidFill>
                  <a:srgbClr val="FF0000"/>
                </a:solidFill>
              </a:rPr>
              <a:t>know only </a:t>
            </a:r>
            <a:r>
              <a:rPr lang="en-US" i="1">
                <a:solidFill>
                  <a:srgbClr val="FF0000"/>
                </a:solidFill>
              </a:rPr>
              <a:t>g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>
                <a:solidFill>
                  <a:srgbClr val="FF0000"/>
                </a:solidFill>
              </a:rPr>
              <a:t>) and cannot </a:t>
            </a:r>
          </a:p>
          <a:p>
            <a:r>
              <a:rPr lang="en-US">
                <a:solidFill>
                  <a:srgbClr val="FF0000"/>
                </a:solidFill>
              </a:rPr>
              <a:t>repeat the experiment!</a:t>
            </a:r>
          </a:p>
        </p:txBody>
      </p:sp>
      <p:sp>
        <p:nvSpPr>
          <p:cNvPr id="4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40" grpId="0" animBg="1"/>
      <p:bldP spid="72741" grpId="0" autoUpdateAnimBg="0"/>
      <p:bldP spid="72742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62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07733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63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6B14D-ABAE-3FB7-AEBE-703DB4D0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0" y="1905000"/>
            <a:ext cx="8613620" cy="41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9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 r="60141"/>
          <a:stretch>
            <a:fillRect/>
          </a:stretch>
        </p:blipFill>
        <p:spPr bwMode="auto">
          <a:xfrm>
            <a:off x="914400" y="186055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0" y="0"/>
            <a:ext cx="55563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Experiment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/>
          <a:srcRect l="39859" r="20534"/>
          <a:stretch>
            <a:fillRect/>
          </a:stretch>
        </p:blipFill>
        <p:spPr bwMode="auto">
          <a:xfrm>
            <a:off x="5730875" y="1860550"/>
            <a:ext cx="24987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96850" y="773668"/>
            <a:ext cx="8718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      - Used when we have the same equipment set up and can repeat the experiment.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90600" y="1425575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Input impulse image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3429000" y="2927350"/>
            <a:ext cx="3810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66" name="AutoShape 10"/>
          <p:cNvSpPr>
            <a:spLocks noChangeArrowheads="1"/>
          </p:cNvSpPr>
          <p:nvPr/>
        </p:nvSpPr>
        <p:spPr bwMode="auto">
          <a:xfrm>
            <a:off x="3886200" y="269875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System</a:t>
            </a:r>
          </a:p>
          <a:p>
            <a:pPr algn="ctr"/>
            <a:r>
              <a:rPr lang="en-US" i="1"/>
              <a:t>H</a:t>
            </a:r>
            <a:r>
              <a:rPr lang="en-US"/>
              <a:t>( )</a:t>
            </a:r>
          </a:p>
        </p:txBody>
      </p:sp>
      <p:sp>
        <p:nvSpPr>
          <p:cNvPr id="70668" name="AutoShape 12"/>
          <p:cNvSpPr>
            <a:spLocks noChangeArrowheads="1"/>
          </p:cNvSpPr>
          <p:nvPr/>
        </p:nvSpPr>
        <p:spPr bwMode="auto">
          <a:xfrm>
            <a:off x="5334000" y="2927350"/>
            <a:ext cx="3810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69" name="Text Box 13"/>
          <p:cNvSpPr txBox="1">
            <a:spLocks noChangeArrowheads="1"/>
          </p:cNvSpPr>
          <p:nvPr/>
        </p:nvSpPr>
        <p:spPr bwMode="auto">
          <a:xfrm>
            <a:off x="5541963" y="1295400"/>
            <a:ext cx="28400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/>
              <a:t>Response image from</a:t>
            </a:r>
          </a:p>
          <a:p>
            <a:pPr algn="ctr">
              <a:lnSpc>
                <a:spcPct val="75000"/>
              </a:lnSpc>
            </a:pPr>
            <a:r>
              <a:rPr lang="en-US"/>
              <a:t>the system</a:t>
            </a:r>
          </a:p>
        </p:txBody>
      </p:sp>
      <p:graphicFrame>
        <p:nvGraphicFramePr>
          <p:cNvPr id="97280" name="Object 0"/>
          <p:cNvGraphicFramePr>
            <a:graphicFrameLocks noChangeAspect="1"/>
          </p:cNvGraphicFramePr>
          <p:nvPr/>
        </p:nvGraphicFramePr>
        <p:xfrm>
          <a:off x="6553200" y="5410200"/>
          <a:ext cx="9398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3">
                  <p:embed/>
                </p:oleObj>
              </mc:Choice>
              <mc:Fallback>
                <p:oleObj name="Equation" r:id="rId3" imgW="4698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410200"/>
                        <a:ext cx="939800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1" name="Object 1"/>
          <p:cNvGraphicFramePr>
            <a:graphicFrameLocks noChangeAspect="1"/>
          </p:cNvGraphicFramePr>
          <p:nvPr/>
        </p:nvGraphicFramePr>
        <p:xfrm>
          <a:off x="6515100" y="4348163"/>
          <a:ext cx="9652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400" imgH="203040" progId="Equation.3">
                  <p:embed/>
                </p:oleObj>
              </mc:Choice>
              <mc:Fallback>
                <p:oleObj name="Equation" r:id="rId5" imgW="4824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100" y="4348163"/>
                        <a:ext cx="965200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1460500" y="4348163"/>
          <a:ext cx="11684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3920" imgH="203040" progId="Equation.3">
                  <p:embed/>
                </p:oleObj>
              </mc:Choice>
              <mc:Fallback>
                <p:oleObj name="Equation" r:id="rId7" imgW="58392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4348163"/>
                        <a:ext cx="1168400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3" name="AutoShape 17"/>
          <p:cNvSpPr>
            <a:spLocks noChangeArrowheads="1"/>
          </p:cNvSpPr>
          <p:nvPr/>
        </p:nvSpPr>
        <p:spPr bwMode="auto">
          <a:xfrm rot="5400000">
            <a:off x="1752600" y="4800600"/>
            <a:ext cx="5334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749300" y="5397500"/>
          <a:ext cx="24892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44520" imgH="215640" progId="Equation.3">
                  <p:embed/>
                </p:oleObj>
              </mc:Choice>
              <mc:Fallback>
                <p:oleObj name="Equation" r:id="rId9" imgW="124452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5397500"/>
                        <a:ext cx="2489200" cy="433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6" name="AutoShape 20"/>
          <p:cNvSpPr>
            <a:spLocks noChangeArrowheads="1"/>
          </p:cNvSpPr>
          <p:nvPr/>
        </p:nvSpPr>
        <p:spPr bwMode="auto">
          <a:xfrm rot="10800000" flipH="1">
            <a:off x="1905000" y="5867400"/>
            <a:ext cx="685800" cy="6858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3467100" y="5943600"/>
          <a:ext cx="2209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04840" imgH="393480" progId="Equation.3">
                  <p:embed/>
                </p:oleObj>
              </mc:Choice>
              <mc:Fallback>
                <p:oleObj name="Equation" r:id="rId11" imgW="110484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5943600"/>
                        <a:ext cx="2209800" cy="7889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9" name="AutoShape 23"/>
          <p:cNvSpPr>
            <a:spLocks noChangeArrowheads="1"/>
          </p:cNvSpPr>
          <p:nvPr/>
        </p:nvSpPr>
        <p:spPr bwMode="auto">
          <a:xfrm rot="5400000">
            <a:off x="6705600" y="4800600"/>
            <a:ext cx="5334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80" name="AutoShape 24"/>
          <p:cNvSpPr>
            <a:spLocks noChangeArrowheads="1"/>
          </p:cNvSpPr>
          <p:nvPr/>
        </p:nvSpPr>
        <p:spPr bwMode="auto">
          <a:xfrm rot="10800000">
            <a:off x="6400800" y="5867400"/>
            <a:ext cx="685800" cy="6858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81" name="Text Box 25"/>
          <p:cNvSpPr txBox="1">
            <a:spLocks noChangeArrowheads="1"/>
          </p:cNvSpPr>
          <p:nvPr/>
        </p:nvSpPr>
        <p:spPr bwMode="auto">
          <a:xfrm>
            <a:off x="7239000" y="480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70682" name="Text Box 26"/>
          <p:cNvSpPr txBox="1">
            <a:spLocks noChangeArrowheads="1"/>
          </p:cNvSpPr>
          <p:nvPr/>
        </p:nvSpPr>
        <p:spPr bwMode="auto">
          <a:xfrm>
            <a:off x="990600" y="480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65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C7779-F70D-49A5-0520-76F8816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9" y="1765303"/>
            <a:ext cx="8479141" cy="44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17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 l="19394"/>
          <a:stretch>
            <a:fillRect/>
          </a:stretch>
        </p:blipFill>
        <p:spPr bwMode="auto">
          <a:xfrm>
            <a:off x="609600" y="1531938"/>
            <a:ext cx="5067300" cy="502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0" y="0"/>
            <a:ext cx="51507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Modeling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81000" y="725269"/>
            <a:ext cx="853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     - Used when we know physical mechanism underlying the image formation process that can be expressed mathematically.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6096000" y="2057400"/>
            <a:ext cx="2406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Atmospheric</a:t>
            </a:r>
          </a:p>
          <a:p>
            <a:pPr algn="ctr"/>
            <a:r>
              <a:rPr lang="en-US"/>
              <a:t>Turbulence model</a:t>
            </a:r>
          </a:p>
        </p:txBody>
      </p:sp>
      <p:graphicFrame>
        <p:nvGraphicFramePr>
          <p:cNvPr id="98304" name="Object 0"/>
          <p:cNvGraphicFramePr>
            <a:graphicFrameLocks noChangeAspect="1"/>
          </p:cNvGraphicFramePr>
          <p:nvPr/>
        </p:nvGraphicFramePr>
        <p:xfrm>
          <a:off x="6096000" y="2995613"/>
          <a:ext cx="24892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253800" progId="Equation.3">
                  <p:embed/>
                </p:oleObj>
              </mc:Choice>
              <mc:Fallback>
                <p:oleObj name="Equation" r:id="rId3" imgW="124452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995613"/>
                        <a:ext cx="24892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6096000" y="1489075"/>
            <a:ext cx="1349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Example: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914400" y="15240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238500" y="1524000"/>
            <a:ext cx="237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Severe turbulence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3548063" y="6096000"/>
            <a:ext cx="163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0.00025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1066800" y="6019800"/>
            <a:ext cx="132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0.001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3602038" y="3505200"/>
            <a:ext cx="1481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0.0025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3314700" y="4038600"/>
            <a:ext cx="2103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Low turbulence</a:t>
            </a: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800100" y="4038600"/>
            <a:ext cx="213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Mild turbulence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0" y="0"/>
            <a:ext cx="88216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Modeling: Motion Blurring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88925" y="574675"/>
            <a:ext cx="406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Assume that camera velocity is </a:t>
            </a:r>
          </a:p>
        </p:txBody>
      </p:sp>
      <p:graphicFrame>
        <p:nvGraphicFramePr>
          <p:cNvPr id="29705" name="Object 9"/>
          <p:cNvGraphicFramePr>
            <a:graphicFrameLocks noChangeAspect="1"/>
          </p:cNvGraphicFramePr>
          <p:nvPr/>
        </p:nvGraphicFramePr>
        <p:xfrm>
          <a:off x="4343400" y="684212"/>
          <a:ext cx="16002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920" imgH="228600" progId="Equation.3">
                  <p:embed/>
                </p:oleObj>
              </mc:Choice>
              <mc:Fallback>
                <p:oleObj name="Equation" r:id="rId2" imgW="7999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684212"/>
                        <a:ext cx="16002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279400" y="990600"/>
            <a:ext cx="421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blurred image is obtained by</a:t>
            </a:r>
          </a:p>
        </p:txBody>
      </p:sp>
      <p:graphicFrame>
        <p:nvGraphicFramePr>
          <p:cNvPr id="29707" name="Object 11"/>
          <p:cNvGraphicFramePr>
            <a:graphicFrameLocks noChangeAspect="1"/>
          </p:cNvGraphicFramePr>
          <p:nvPr/>
        </p:nvGraphicFramePr>
        <p:xfrm>
          <a:off x="1981200" y="1524000"/>
          <a:ext cx="43434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520" imgH="482400" progId="Equation.3">
                  <p:embed/>
                </p:oleObj>
              </mc:Choice>
              <mc:Fallback>
                <p:oleObj name="Equation" r:id="rId4" imgW="217152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0"/>
                        <a:ext cx="4343400" cy="9683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365125" y="2438400"/>
            <a:ext cx="3290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 </a:t>
            </a:r>
            <a:r>
              <a:rPr lang="en-US" i="1"/>
              <a:t>T</a:t>
            </a:r>
            <a:r>
              <a:rPr lang="en-US"/>
              <a:t> = exposure time.</a:t>
            </a:r>
          </a:p>
        </p:txBody>
      </p:sp>
      <p:graphicFrame>
        <p:nvGraphicFramePr>
          <p:cNvPr id="29709" name="Object 13"/>
          <p:cNvGraphicFramePr>
            <a:graphicFrameLocks noChangeAspect="1"/>
          </p:cNvGraphicFramePr>
          <p:nvPr/>
        </p:nvGraphicFramePr>
        <p:xfrm>
          <a:off x="1981200" y="3048000"/>
          <a:ext cx="690880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1498320" progId="Equation.3">
                  <p:embed/>
                </p:oleObj>
              </mc:Choice>
              <mc:Fallback>
                <p:oleObj name="Equation" r:id="rId6" imgW="3454200" imgH="1498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048000"/>
                        <a:ext cx="6908800" cy="3006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graphicFrame>
        <p:nvGraphicFramePr>
          <p:cNvPr id="99328" name="Object 1024"/>
          <p:cNvGraphicFramePr>
            <a:graphicFrameLocks noChangeAspect="1"/>
          </p:cNvGraphicFramePr>
          <p:nvPr/>
        </p:nvGraphicFramePr>
        <p:xfrm>
          <a:off x="1168400" y="609600"/>
          <a:ext cx="680720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03440" imgH="1473120" progId="Equation.3">
                  <p:embed/>
                </p:oleObj>
              </mc:Choice>
              <mc:Fallback>
                <p:oleObj name="Equation" r:id="rId2" imgW="3403440" imgH="14731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609600"/>
                        <a:ext cx="6807200" cy="29559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441325" y="3581400"/>
            <a:ext cx="6389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 we get, the motion blurring transfer function:</a:t>
            </a:r>
          </a:p>
        </p:txBody>
      </p:sp>
      <p:graphicFrame>
        <p:nvGraphicFramePr>
          <p:cNvPr id="99329" name="Object 1025"/>
          <p:cNvGraphicFramePr>
            <a:graphicFrameLocks noChangeAspect="1"/>
          </p:cNvGraphicFramePr>
          <p:nvPr/>
        </p:nvGraphicFramePr>
        <p:xfrm>
          <a:off x="1143000" y="4038600"/>
          <a:ext cx="3479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880" imgH="482400" progId="Equation.3">
                  <p:embed/>
                </p:oleObj>
              </mc:Choice>
              <mc:Fallback>
                <p:oleObj name="Equation" r:id="rId4" imgW="173988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38600"/>
                        <a:ext cx="3479800" cy="968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517525" y="5105400"/>
            <a:ext cx="263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constant motion</a:t>
            </a:r>
          </a:p>
        </p:txBody>
      </p:sp>
      <p:graphicFrame>
        <p:nvGraphicFramePr>
          <p:cNvPr id="99330" name="Object 1026"/>
          <p:cNvGraphicFramePr>
            <a:graphicFrameLocks noChangeAspect="1"/>
          </p:cNvGraphicFramePr>
          <p:nvPr/>
        </p:nvGraphicFramePr>
        <p:xfrm>
          <a:off x="3200400" y="5105400"/>
          <a:ext cx="27432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71600" imgH="228600" progId="Equation.3">
                  <p:embed/>
                </p:oleObj>
              </mc:Choice>
              <mc:Fallback>
                <p:oleObj name="Equation" r:id="rId6" imgW="13716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05400"/>
                        <a:ext cx="27432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1027"/>
          <p:cNvGraphicFramePr>
            <a:graphicFrameLocks noChangeAspect="1"/>
          </p:cNvGraphicFramePr>
          <p:nvPr/>
        </p:nvGraphicFramePr>
        <p:xfrm>
          <a:off x="1143000" y="5638800"/>
          <a:ext cx="7594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7280" imgH="482400" progId="Equation.3">
                  <p:embed/>
                </p:oleObj>
              </mc:Choice>
              <mc:Fallback>
                <p:oleObj name="Equation" r:id="rId8" imgW="3797280" imgH="482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638800"/>
                        <a:ext cx="7594600" cy="968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 b="21046"/>
          <a:stretch>
            <a:fillRect/>
          </a:stretch>
        </p:blipFill>
        <p:spPr bwMode="auto">
          <a:xfrm>
            <a:off x="1250950" y="2209800"/>
            <a:ext cx="664051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0" y="0"/>
            <a:ext cx="55531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Motion Blurring Example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149225" y="609600"/>
            <a:ext cx="263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constant motion</a:t>
            </a:r>
          </a:p>
        </p:txBody>
      </p:sp>
      <p:graphicFrame>
        <p:nvGraphicFramePr>
          <p:cNvPr id="100352" name="Object 0"/>
          <p:cNvGraphicFramePr>
            <a:graphicFrameLocks noChangeAspect="1"/>
          </p:cNvGraphicFramePr>
          <p:nvPr/>
        </p:nvGraphicFramePr>
        <p:xfrm>
          <a:off x="1752600" y="1130300"/>
          <a:ext cx="56388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160" imgH="419040" progId="Equation.3">
                  <p:embed/>
                </p:oleObj>
              </mc:Choice>
              <mc:Fallback>
                <p:oleObj name="Equation" r:id="rId3" imgW="28191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30300"/>
                        <a:ext cx="5638800" cy="839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1905000" y="54102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4916488" y="5410200"/>
            <a:ext cx="2855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Motion blurred image</a:t>
            </a:r>
          </a:p>
          <a:p>
            <a:r>
              <a:rPr lang="en-US" i="1"/>
              <a:t>a</a:t>
            </a:r>
            <a:r>
              <a:rPr lang="en-US"/>
              <a:t> = </a:t>
            </a:r>
            <a:r>
              <a:rPr lang="en-US" i="1"/>
              <a:t>b</a:t>
            </a:r>
            <a:r>
              <a:rPr lang="en-US"/>
              <a:t> = 0.1, </a:t>
            </a:r>
            <a:r>
              <a:rPr lang="en-US" i="1"/>
              <a:t>T</a:t>
            </a:r>
            <a:r>
              <a:rPr lang="en-US"/>
              <a:t> = 1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8894-A231-467B-9CAF-4DC7FBEF6CDA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ACC-ED92-4B53-85C2-C0C31EEB728E}" type="slidenum">
              <a:rPr lang="en-US"/>
              <a:pPr/>
              <a:t>7</a:t>
            </a:fld>
            <a:endParaRPr lang="en-US"/>
          </a:p>
        </p:txBody>
      </p:sp>
      <p:sp>
        <p:nvSpPr>
          <p:cNvPr id="38912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828800"/>
            <a:ext cx="8229600" cy="3429000"/>
          </a:xfrm>
          <a:noFill/>
          <a:ln/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Andalus" pitchFamily="18" charset="-78"/>
                <a:cs typeface="Andalus" pitchFamily="18" charset="-78"/>
              </a:rPr>
              <a:t>The principal sources of noise in digital images arise during </a:t>
            </a:r>
            <a:r>
              <a:rPr lang="en-US" sz="1800" b="1" dirty="0">
                <a:latin typeface="Andalus" pitchFamily="18" charset="-78"/>
                <a:cs typeface="Andalus" pitchFamily="18" charset="-78"/>
              </a:rPr>
              <a:t>image acquisition and/or transmission  </a:t>
            </a: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Image acquisition</a:t>
            </a:r>
          </a:p>
          <a:p>
            <a:pPr algn="just">
              <a:buFont typeface="Wingdings" pitchFamily="2" charset="2"/>
              <a:buNone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  e.g., light levels, sensor temperature, etc.</a:t>
            </a: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None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Transmission</a:t>
            </a:r>
          </a:p>
          <a:p>
            <a:pPr algn="just">
              <a:buNone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  e.g., lightning or other atmospheric disturbance in wireless network</a:t>
            </a:r>
          </a:p>
          <a:p>
            <a:pPr algn="just">
              <a:buNone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Noise Sources 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E9C01-6EEE-46A9-BF28-6EA18650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8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389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389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89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389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0" y="0"/>
            <a:ext cx="30348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Inverse Filter 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9600" y="1905000"/>
            <a:ext cx="833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after we obtain 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), we can estimate </a:t>
            </a: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by the inverse filter:</a:t>
            </a:r>
          </a:p>
        </p:txBody>
      </p:sp>
      <p:graphicFrame>
        <p:nvGraphicFramePr>
          <p:cNvPr id="101376" name="Object 1024"/>
          <p:cNvGraphicFramePr>
            <a:graphicFrameLocks noChangeAspect="1"/>
          </p:cNvGraphicFramePr>
          <p:nvPr/>
        </p:nvGraphicFramePr>
        <p:xfrm>
          <a:off x="1752600" y="2513013"/>
          <a:ext cx="46228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200" imgH="419040" progId="Equation.3">
                  <p:embed/>
                </p:oleObj>
              </mc:Choice>
              <mc:Fallback>
                <p:oleObj name="Equation" r:id="rId2" imgW="23112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13013"/>
                        <a:ext cx="4622800" cy="8397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609600" y="609600"/>
            <a:ext cx="327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From degradation model:</a:t>
            </a:r>
          </a:p>
        </p:txBody>
      </p:sp>
      <p:graphicFrame>
        <p:nvGraphicFramePr>
          <p:cNvPr id="101377" name="Object 1025"/>
          <p:cNvGraphicFramePr>
            <a:graphicFrameLocks noChangeAspect="1"/>
          </p:cNvGraphicFramePr>
          <p:nvPr/>
        </p:nvGraphicFramePr>
        <p:xfrm>
          <a:off x="1752600" y="1268413"/>
          <a:ext cx="419258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200" imgH="203040" progId="Equation.3">
                  <p:embed/>
                </p:oleObj>
              </mc:Choice>
              <mc:Fallback>
                <p:oleObj name="Equation" r:id="rId4" imgW="2095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68413"/>
                        <a:ext cx="4192588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5105400" y="2438400"/>
            <a:ext cx="1447800" cy="1066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3505200" y="3276600"/>
            <a:ext cx="17526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914400" y="3810000"/>
            <a:ext cx="2798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Noise is enhanced</a:t>
            </a:r>
          </a:p>
          <a:p>
            <a:r>
              <a:rPr lang="en-US">
                <a:solidFill>
                  <a:srgbClr val="FF0000"/>
                </a:solidFill>
              </a:rPr>
              <a:t>when </a:t>
            </a:r>
            <a:r>
              <a:rPr lang="en-US" i="1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 is small.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4114800" y="4343400"/>
            <a:ext cx="47910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To avoid the side effect of enhancing </a:t>
            </a:r>
          </a:p>
          <a:p>
            <a:r>
              <a:rPr lang="en-US">
                <a:solidFill>
                  <a:schemeClr val="accent2"/>
                </a:solidFill>
              </a:rPr>
              <a:t>noise, we can apply this formulation </a:t>
            </a:r>
          </a:p>
          <a:p>
            <a:r>
              <a:rPr lang="en-US">
                <a:solidFill>
                  <a:schemeClr val="accent2"/>
                </a:solidFill>
              </a:rPr>
              <a:t>to freq. component 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</a:t>
            </a:r>
            <a:r>
              <a:rPr lang="en-US">
                <a:solidFill>
                  <a:schemeClr val="accent2"/>
                </a:solidFill>
              </a:rPr>
              <a:t> with in a </a:t>
            </a:r>
          </a:p>
          <a:p>
            <a:r>
              <a:rPr lang="en-US">
                <a:solidFill>
                  <a:schemeClr val="accent2"/>
                </a:solidFill>
              </a:rPr>
              <a:t>radius </a:t>
            </a:r>
            <a:r>
              <a:rPr lang="en-US" i="1">
                <a:solidFill>
                  <a:srgbClr val="FF0000"/>
                </a:solidFill>
              </a:rPr>
              <a:t>D</a:t>
            </a:r>
            <a:r>
              <a:rPr lang="en-US" i="1" baseline="-25000">
                <a:solidFill>
                  <a:srgbClr val="FF0000"/>
                </a:solidFill>
              </a:rPr>
              <a:t>0 </a:t>
            </a:r>
            <a:r>
              <a:rPr lang="en-US">
                <a:solidFill>
                  <a:schemeClr val="accent2"/>
                </a:solidFill>
              </a:rPr>
              <a:t>from the center of </a:t>
            </a:r>
            <a:r>
              <a:rPr lang="en-US" i="1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</a:t>
            </a:r>
            <a:r>
              <a:rPr lang="en-US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120650" y="5943600"/>
            <a:ext cx="8337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In practical, the inverse filter is not Popularly used.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026"/>
          <p:cNvPicPr>
            <a:picLocks noChangeAspect="1" noChangeArrowheads="1"/>
          </p:cNvPicPr>
          <p:nvPr/>
        </p:nvPicPr>
        <p:blipFill>
          <a:blip r:embed="rId2"/>
          <a:srcRect l="20482"/>
          <a:stretch>
            <a:fillRect/>
          </a:stretch>
        </p:blipFill>
        <p:spPr bwMode="auto">
          <a:xfrm>
            <a:off x="3284538" y="685800"/>
            <a:ext cx="547846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3" name="Text Box 1027"/>
          <p:cNvSpPr txBox="1">
            <a:spLocks noChangeArrowheads="1"/>
          </p:cNvSpPr>
          <p:nvPr/>
        </p:nvSpPr>
        <p:spPr bwMode="auto">
          <a:xfrm>
            <a:off x="0" y="0"/>
            <a:ext cx="50449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Inverse Filter</a:t>
            </a:r>
          </a:p>
        </p:txBody>
      </p:sp>
      <p:pic>
        <p:nvPicPr>
          <p:cNvPr id="76804" name="Picture 1028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381000" y="3478213"/>
            <a:ext cx="2743200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2400" name="Object 1024"/>
          <p:cNvGraphicFramePr>
            <a:graphicFrameLocks noChangeAspect="1"/>
          </p:cNvGraphicFramePr>
          <p:nvPr/>
        </p:nvGraphicFramePr>
        <p:xfrm>
          <a:off x="304800" y="6172200"/>
          <a:ext cx="2870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253800" progId="Equation.3">
                  <p:embed/>
                </p:oleObj>
              </mc:Choice>
              <mc:Fallback>
                <p:oleObj name="Equation" r:id="rId4" imgW="143496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172200"/>
                        <a:ext cx="2870200" cy="509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6" name="Picture 1030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381000" y="685800"/>
            <a:ext cx="27432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7" name="Text Box 1031"/>
          <p:cNvSpPr txBox="1">
            <a:spLocks noChangeArrowheads="1"/>
          </p:cNvSpPr>
          <p:nvPr/>
        </p:nvSpPr>
        <p:spPr bwMode="auto">
          <a:xfrm>
            <a:off x="762000" y="28956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76808" name="Text Box 1032"/>
          <p:cNvSpPr txBox="1">
            <a:spLocks noChangeArrowheads="1"/>
          </p:cNvSpPr>
          <p:nvPr/>
        </p:nvSpPr>
        <p:spPr bwMode="auto">
          <a:xfrm>
            <a:off x="533400" y="5349875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sp>
        <p:nvSpPr>
          <p:cNvPr id="76809" name="Text Box 1033"/>
          <p:cNvSpPr txBox="1">
            <a:spLocks noChangeArrowheads="1"/>
          </p:cNvSpPr>
          <p:nvPr/>
        </p:nvSpPr>
        <p:spPr bwMode="auto">
          <a:xfrm>
            <a:off x="3429000" y="2606675"/>
            <a:ext cx="2433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full filter</a:t>
            </a:r>
          </a:p>
        </p:txBody>
      </p:sp>
      <p:sp>
        <p:nvSpPr>
          <p:cNvPr id="76811" name="Text Box 1035"/>
          <p:cNvSpPr txBox="1">
            <a:spLocks noChangeArrowheads="1"/>
          </p:cNvSpPr>
          <p:nvPr/>
        </p:nvSpPr>
        <p:spPr bwMode="auto">
          <a:xfrm>
            <a:off x="3228975" y="5334000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6813" name="Text Box 1037"/>
          <p:cNvSpPr txBox="1">
            <a:spLocks noChangeArrowheads="1"/>
          </p:cNvSpPr>
          <p:nvPr/>
        </p:nvSpPr>
        <p:spPr bwMode="auto">
          <a:xfrm>
            <a:off x="6048375" y="2606675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=40 </a:t>
            </a:r>
          </a:p>
        </p:txBody>
      </p:sp>
      <p:sp>
        <p:nvSpPr>
          <p:cNvPr id="76814" name="Text Box 1038"/>
          <p:cNvSpPr txBox="1">
            <a:spLocks noChangeArrowheads="1"/>
          </p:cNvSpPr>
          <p:nvPr/>
        </p:nvSpPr>
        <p:spPr bwMode="auto">
          <a:xfrm>
            <a:off x="5972175" y="5334000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=85 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0" y="1625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Wiener Filter: Minimum Mean Square Error Filter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4171B-E463-5B63-4531-D645E80A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71600"/>
            <a:ext cx="85090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Wiener Filter: Minimum Mean Square Error Filter 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12725" y="650875"/>
            <a:ext cx="494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Objective: optimize mean square error:</a:t>
            </a:r>
            <a:endParaRPr lang="th-TH"/>
          </a:p>
        </p:txBody>
      </p:sp>
      <p:graphicFrame>
        <p:nvGraphicFramePr>
          <p:cNvPr id="103424" name="Object 1024"/>
          <p:cNvGraphicFramePr>
            <a:graphicFrameLocks noChangeAspect="1"/>
          </p:cNvGraphicFramePr>
          <p:nvPr/>
        </p:nvGraphicFramePr>
        <p:xfrm>
          <a:off x="5156200" y="735012"/>
          <a:ext cx="20828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241200" progId="Equation.3">
                  <p:embed/>
                </p:oleObj>
              </mc:Choice>
              <mc:Fallback>
                <p:oleObj name="Equation" r:id="rId2" imgW="1041120" imgH="241200" progId="Equation.3">
                  <p:embed/>
                  <p:pic>
                    <p:nvPicPr>
                      <p:cNvPr id="10342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735012"/>
                        <a:ext cx="2082800" cy="4841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5" name="Object 1025"/>
          <p:cNvGraphicFramePr>
            <a:graphicFrameLocks noChangeAspect="1"/>
          </p:cNvGraphicFramePr>
          <p:nvPr/>
        </p:nvGraphicFramePr>
        <p:xfrm>
          <a:off x="1066800" y="1600200"/>
          <a:ext cx="6832600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16040" imgH="1676160" progId="Equation.3">
                  <p:embed/>
                </p:oleObj>
              </mc:Choice>
              <mc:Fallback>
                <p:oleObj name="Equation" r:id="rId4" imgW="3416040" imgH="1676160" progId="Equation.3">
                  <p:embed/>
                  <p:pic>
                    <p:nvPicPr>
                      <p:cNvPr id="103425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00200"/>
                        <a:ext cx="6832600" cy="33591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28600" y="1143000"/>
            <a:ext cx="3006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Wiener Filter Formula:</a:t>
            </a:r>
            <a:endParaRPr lang="th-TH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88925" y="4876800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</a:t>
            </a:r>
            <a:endParaRPr lang="th-TH"/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990600" y="5334000"/>
            <a:ext cx="6350000" cy="1187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Degradation function</a:t>
            </a:r>
            <a:endParaRPr lang="en-US" i="1"/>
          </a:p>
          <a:p>
            <a:r>
              <a:rPr lang="en-US" i="1"/>
              <a:t>S</a:t>
            </a:r>
            <a:r>
              <a:rPr lang="en-US" i="1" baseline="-25000">
                <a:latin typeface="Symbol" pitchFamily="18" charset="2"/>
              </a:rPr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Power spectrum of noise</a:t>
            </a:r>
          </a:p>
          <a:p>
            <a:r>
              <a:rPr lang="en-US" i="1"/>
              <a:t>S</a:t>
            </a:r>
            <a:r>
              <a:rPr lang="en-US" i="1" baseline="-25000"/>
              <a:t>f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Power spectrum of the undegraded image</a:t>
            </a:r>
            <a:endParaRPr lang="th-TH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13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026"/>
          <p:cNvSpPr txBox="1">
            <a:spLocks noChangeArrowheads="1"/>
          </p:cNvSpPr>
          <p:nvPr/>
        </p:nvSpPr>
        <p:spPr bwMode="auto">
          <a:xfrm>
            <a:off x="0" y="0"/>
            <a:ext cx="68130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Approximation of Wiener Filter</a:t>
            </a:r>
          </a:p>
        </p:txBody>
      </p:sp>
      <p:graphicFrame>
        <p:nvGraphicFramePr>
          <p:cNvPr id="104448" name="Object 1024"/>
          <p:cNvGraphicFramePr>
            <a:graphicFrameLocks noChangeAspect="1"/>
          </p:cNvGraphicFramePr>
          <p:nvPr/>
        </p:nvGraphicFramePr>
        <p:xfrm>
          <a:off x="1295400" y="1066800"/>
          <a:ext cx="68326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16040" imgH="558720" progId="Equation.3">
                  <p:embed/>
                </p:oleObj>
              </mc:Choice>
              <mc:Fallback>
                <p:oleObj name="Equation" r:id="rId4" imgW="3416040" imgH="558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6832600" cy="11191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Text Box 1028"/>
          <p:cNvSpPr txBox="1">
            <a:spLocks noChangeArrowheads="1"/>
          </p:cNvSpPr>
          <p:nvPr/>
        </p:nvSpPr>
        <p:spPr bwMode="auto">
          <a:xfrm>
            <a:off x="317500" y="557213"/>
            <a:ext cx="3006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Wiener Filter Formula:</a:t>
            </a:r>
          </a:p>
        </p:txBody>
      </p:sp>
      <p:sp>
        <p:nvSpPr>
          <p:cNvPr id="79877" name="Text Box 1029"/>
          <p:cNvSpPr txBox="1">
            <a:spLocks noChangeArrowheads="1"/>
          </p:cNvSpPr>
          <p:nvPr/>
        </p:nvSpPr>
        <p:spPr bwMode="auto">
          <a:xfrm>
            <a:off x="304800" y="2819400"/>
            <a:ext cx="3135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Approximated Formula:</a:t>
            </a:r>
          </a:p>
        </p:txBody>
      </p:sp>
      <p:graphicFrame>
        <p:nvGraphicFramePr>
          <p:cNvPr id="104449" name="Object 1025"/>
          <p:cNvGraphicFramePr>
            <a:graphicFrameLocks noChangeAspect="1"/>
          </p:cNvGraphicFramePr>
          <p:nvPr/>
        </p:nvGraphicFramePr>
        <p:xfrm>
          <a:off x="2273300" y="3530600"/>
          <a:ext cx="50292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533160" progId="Equation.3">
                  <p:embed/>
                </p:oleObj>
              </mc:Choice>
              <mc:Fallback>
                <p:oleObj name="Equation" r:id="rId6" imgW="2514600" imgH="533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3530600"/>
                        <a:ext cx="5029200" cy="1068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9" name="Oval 1031"/>
          <p:cNvSpPr>
            <a:spLocks noChangeArrowheads="1"/>
          </p:cNvSpPr>
          <p:nvPr/>
        </p:nvSpPr>
        <p:spPr bwMode="auto">
          <a:xfrm>
            <a:off x="4419600" y="1600200"/>
            <a:ext cx="3048000" cy="609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1032"/>
          <p:cNvSpPr>
            <a:spLocks noChangeShapeType="1"/>
          </p:cNvSpPr>
          <p:nvPr/>
        </p:nvSpPr>
        <p:spPr bwMode="auto">
          <a:xfrm flipH="1" flipV="1">
            <a:off x="6096000" y="2209800"/>
            <a:ext cx="3048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1" name="Text Box 1033"/>
          <p:cNvSpPr txBox="1">
            <a:spLocks noChangeArrowheads="1"/>
          </p:cNvSpPr>
          <p:nvPr/>
        </p:nvSpPr>
        <p:spPr bwMode="auto">
          <a:xfrm>
            <a:off x="6172200" y="2514600"/>
            <a:ext cx="2633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Difficult to estimate</a:t>
            </a:r>
          </a:p>
        </p:txBody>
      </p:sp>
      <p:sp>
        <p:nvSpPr>
          <p:cNvPr id="79882" name="Text Box 1034"/>
          <p:cNvSpPr txBox="1">
            <a:spLocks noChangeArrowheads="1"/>
          </p:cNvSpPr>
          <p:nvPr/>
        </p:nvSpPr>
        <p:spPr bwMode="auto">
          <a:xfrm>
            <a:off x="392113" y="4648200"/>
            <a:ext cx="8358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Practically, </a:t>
            </a:r>
            <a:r>
              <a:rPr lang="en-US" i="1">
                <a:solidFill>
                  <a:schemeClr val="accent2"/>
                </a:solidFill>
              </a:rPr>
              <a:t>K</a:t>
            </a:r>
            <a:r>
              <a:rPr lang="en-US">
                <a:solidFill>
                  <a:schemeClr val="accent2"/>
                </a:solidFill>
              </a:rPr>
              <a:t> is chosen manually to obtained the best visual result!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74</a:t>
            </a:fld>
            <a:endParaRPr lang="en-US"/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autoUpdateAnimBg="0"/>
      <p:bldP spid="79879" grpId="0" animBg="1"/>
      <p:bldP spid="79880" grpId="0" animBg="1"/>
      <p:bldP spid="79881" grpId="0" autoUpdateAnimBg="0"/>
      <p:bldP spid="79882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 r="33853" b="24290"/>
          <a:stretch>
            <a:fillRect/>
          </a:stretch>
        </p:blipFill>
        <p:spPr bwMode="auto">
          <a:xfrm>
            <a:off x="3124200" y="685800"/>
            <a:ext cx="5562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0"/>
            <a:ext cx="49888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Wiener Filter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381000" y="3478213"/>
            <a:ext cx="2743200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381000" y="685800"/>
            <a:ext cx="27432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762000" y="28956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33400" y="5349875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2"/>
          <a:srcRect l="66147" b="23914"/>
          <a:stretch>
            <a:fillRect/>
          </a:stretch>
        </p:blipFill>
        <p:spPr bwMode="auto">
          <a:xfrm>
            <a:off x="5867400" y="3505200"/>
            <a:ext cx="281940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3424238" y="2606675"/>
            <a:ext cx="2228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full inverse filter</a:t>
            </a: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5992813" y="2682875"/>
            <a:ext cx="2695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inverse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6240463" y="5410200"/>
            <a:ext cx="22447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full Wiener filter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 l="33527" r="33853" b="24376"/>
          <a:stretch>
            <a:fillRect/>
          </a:stretch>
        </p:blipFill>
        <p:spPr bwMode="auto">
          <a:xfrm>
            <a:off x="4572000" y="609600"/>
            <a:ext cx="28908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1676400" y="628650"/>
            <a:ext cx="28860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2209800" y="30480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2"/>
          <a:srcRect l="66147" b="23914"/>
          <a:stretch>
            <a:fillRect/>
          </a:stretch>
        </p:blipFill>
        <p:spPr bwMode="auto">
          <a:xfrm>
            <a:off x="4495800" y="3505200"/>
            <a:ext cx="30480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4648200" y="2682875"/>
            <a:ext cx="2695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inverse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5167313" y="5486400"/>
            <a:ext cx="18161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Wiener filter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1600200" y="3505200"/>
            <a:ext cx="29718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1905000" y="5486400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 b="16296"/>
          <a:stretch>
            <a:fillRect/>
          </a:stretch>
        </p:blipFill>
        <p:spPr bwMode="auto">
          <a:xfrm>
            <a:off x="1458913" y="609600"/>
            <a:ext cx="622617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0" y="0"/>
            <a:ext cx="86453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Wiener Filter and Motion Blurring 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52400" y="609600"/>
            <a:ext cx="15033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Image </a:t>
            </a:r>
          </a:p>
          <a:p>
            <a:r>
              <a:rPr lang="en-US">
                <a:solidFill>
                  <a:srgbClr val="FF0000"/>
                </a:solidFill>
              </a:rPr>
              <a:t>degraded</a:t>
            </a:r>
          </a:p>
          <a:p>
            <a:r>
              <a:rPr lang="en-US">
                <a:solidFill>
                  <a:srgbClr val="FF0000"/>
                </a:solidFill>
              </a:rPr>
              <a:t>by motion </a:t>
            </a:r>
          </a:p>
          <a:p>
            <a:r>
              <a:rPr lang="en-US">
                <a:solidFill>
                  <a:srgbClr val="FF0000"/>
                </a:solidFill>
              </a:rPr>
              <a:t>blur +</a:t>
            </a:r>
          </a:p>
          <a:p>
            <a:r>
              <a:rPr lang="en-US">
                <a:solidFill>
                  <a:srgbClr val="FF0000"/>
                </a:solidFill>
              </a:rPr>
              <a:t>AWGN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3702050" y="609600"/>
            <a:ext cx="17399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Result of the</a:t>
            </a:r>
          </a:p>
          <a:p>
            <a:r>
              <a:rPr lang="en-US">
                <a:solidFill>
                  <a:schemeClr val="bg1"/>
                </a:solidFill>
              </a:rPr>
              <a:t>inverse filter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715000" y="609600"/>
            <a:ext cx="1746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Wiener filter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1905000" y="22098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=650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903413" y="4267200"/>
            <a:ext cx="1220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=325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1828800" y="62484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=130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7648575" y="4724400"/>
            <a:ext cx="14954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Note:</a:t>
            </a:r>
            <a:r>
              <a:rPr lang="en-US" i="1">
                <a:solidFill>
                  <a:schemeClr val="accent2"/>
                </a:solidFill>
              </a:rPr>
              <a:t> K</a:t>
            </a:r>
            <a:r>
              <a:rPr lang="en-US">
                <a:solidFill>
                  <a:schemeClr val="accent2"/>
                </a:solidFill>
              </a:rPr>
              <a:t> is </a:t>
            </a:r>
          </a:p>
          <a:p>
            <a:r>
              <a:rPr lang="en-US">
                <a:solidFill>
                  <a:schemeClr val="accent2"/>
                </a:solidFill>
              </a:rPr>
              <a:t>chosen</a:t>
            </a:r>
          </a:p>
          <a:p>
            <a:r>
              <a:rPr lang="en-US">
                <a:solidFill>
                  <a:schemeClr val="accent2"/>
                </a:solidFill>
              </a:rPr>
              <a:t>manually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04800" y="1039812"/>
            <a:ext cx="2052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Degradation model:</a:t>
            </a:r>
          </a:p>
        </p:txBody>
      </p:sp>
      <p:graphicFrame>
        <p:nvGraphicFramePr>
          <p:cNvPr id="105472" name="Object 1024"/>
          <p:cNvGraphicFramePr>
            <a:graphicFrameLocks noChangeAspect="1"/>
          </p:cNvGraphicFramePr>
          <p:nvPr/>
        </p:nvGraphicFramePr>
        <p:xfrm>
          <a:off x="381000" y="1573212"/>
          <a:ext cx="43449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203040" progId="Equation.3">
                  <p:embed/>
                </p:oleObj>
              </mc:Choice>
              <mc:Fallback>
                <p:oleObj name="Equation" r:id="rId2" imgW="217152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73212"/>
                        <a:ext cx="4344988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0" y="0"/>
            <a:ext cx="69862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Constrained Least Squares Filter </a:t>
            </a:r>
          </a:p>
        </p:txBody>
      </p:sp>
      <p:graphicFrame>
        <p:nvGraphicFramePr>
          <p:cNvPr id="105476" name="Object 1028"/>
          <p:cNvGraphicFramePr>
            <a:graphicFrameLocks noChangeAspect="1"/>
          </p:cNvGraphicFramePr>
          <p:nvPr/>
        </p:nvGraphicFramePr>
        <p:xfrm>
          <a:off x="1600200" y="2854325"/>
          <a:ext cx="5029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4600" imgH="533160" progId="Equation.3">
                  <p:embed/>
                </p:oleObj>
              </mc:Choice>
              <mc:Fallback>
                <p:oleObj name="Equation" r:id="rId4" imgW="2514600" imgH="5331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54325"/>
                        <a:ext cx="5029200" cy="10699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365125" y="2362200"/>
            <a:ext cx="491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We get a constrained least square filter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457200" y="3962400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1447800" y="4876800"/>
            <a:ext cx="47804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= Fourier transform of </a:t>
            </a:r>
            <a:r>
              <a:rPr lang="en-US" i="1" dirty="0"/>
              <a:t>Laplacian operator</a:t>
            </a:r>
            <a:r>
              <a:rPr lang="en-US" dirty="0"/>
              <a:t> =</a:t>
            </a:r>
          </a:p>
        </p:txBody>
      </p:sp>
      <p:graphicFrame>
        <p:nvGraphicFramePr>
          <p:cNvPr id="105477" name="Object 1029"/>
          <p:cNvGraphicFramePr>
            <a:graphicFrameLocks noChangeAspect="1"/>
          </p:cNvGraphicFramePr>
          <p:nvPr/>
        </p:nvGraphicFramePr>
        <p:xfrm>
          <a:off x="6370638" y="4435475"/>
          <a:ext cx="1706562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711000" progId="Equation.3">
                  <p:embed/>
                </p:oleObj>
              </mc:Choice>
              <mc:Fallback>
                <p:oleObj name="Equation" r:id="rId6" imgW="952200" imgH="7110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4435475"/>
                        <a:ext cx="1706562" cy="1279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78</a:t>
            </a:fld>
            <a:endParaRPr lang="en-US"/>
          </a:p>
        </p:txBody>
      </p:sp>
      <p:sp>
        <p:nvSpPr>
          <p:cNvPr id="20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 b="25597"/>
          <a:stretch>
            <a:fillRect/>
          </a:stretch>
        </p:blipFill>
        <p:spPr bwMode="auto">
          <a:xfrm>
            <a:off x="290513" y="2819400"/>
            <a:ext cx="8561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0" y="0"/>
            <a:ext cx="85411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Constrained Least Squares Filter</a:t>
            </a:r>
          </a:p>
        </p:txBody>
      </p:sp>
      <p:graphicFrame>
        <p:nvGraphicFramePr>
          <p:cNvPr id="106496" name="Object 0"/>
          <p:cNvGraphicFramePr>
            <a:graphicFrameLocks noChangeAspect="1"/>
          </p:cNvGraphicFramePr>
          <p:nvPr/>
        </p:nvGraphicFramePr>
        <p:xfrm>
          <a:off x="1447800" y="1063625"/>
          <a:ext cx="5029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533160" progId="Equation.3">
                  <p:embed/>
                </p:oleObj>
              </mc:Choice>
              <mc:Fallback>
                <p:oleObj name="Equation" r:id="rId3" imgW="251460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063625"/>
                        <a:ext cx="5029200" cy="10699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0" y="685800"/>
            <a:ext cx="3827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Constrained least square filter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5088" y="2133600"/>
            <a:ext cx="618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g</a:t>
            </a:r>
            <a:r>
              <a:rPr lang="en-US"/>
              <a:t> is adaptively adjusted to achieve the best result.</a:t>
            </a:r>
            <a:endParaRPr lang="th-TH"/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981200" y="5578475"/>
            <a:ext cx="5173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Results from the previous slide obtained </a:t>
            </a:r>
          </a:p>
          <a:p>
            <a:r>
              <a:rPr lang="en-US"/>
              <a:t>from the constrained least square filter </a:t>
            </a:r>
            <a:endParaRPr lang="th-TH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79</a:t>
            </a:fld>
            <a:endParaRPr lang="en-US"/>
          </a:p>
        </p:txBody>
      </p:sp>
      <p:sp>
        <p:nvSpPr>
          <p:cNvPr id="10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7F48-6E77-4100-8FB8-5B7E2FDEA670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88842-95F2-4077-868B-A08772AEC1D1}" type="slidenum">
              <a:rPr lang="en-US"/>
              <a:pPr/>
              <a:t>8</a:t>
            </a:fld>
            <a:endParaRPr lang="en-US"/>
          </a:p>
        </p:txBody>
      </p:sp>
      <p:sp>
        <p:nvSpPr>
          <p:cNvPr id="38810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76400"/>
            <a:ext cx="5029200" cy="4648200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There are many different models for the image </a:t>
            </a:r>
            <a:b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</a:b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noise term </a:t>
            </a:r>
            <a:r>
              <a:rPr lang="el-GR" sz="1900" i="1" dirty="0">
                <a:latin typeface="Times New Roman" pitchFamily="18" charset="0"/>
                <a:ea typeface="ＭＳ Ｐゴシック" pitchFamily="34" charset="-128"/>
                <a:cs typeface="Andalus" pitchFamily="18" charset="-78"/>
              </a:rPr>
              <a:t>η</a:t>
            </a:r>
            <a:r>
              <a:rPr lang="en-IE" sz="1900" i="1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(x, y)</a:t>
            </a: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:</a:t>
            </a: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Gaussian</a:t>
            </a:r>
          </a:p>
          <a:p>
            <a:pPr lvl="2">
              <a:buNone/>
            </a:pP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Most common model</a:t>
            </a:r>
          </a:p>
          <a:p>
            <a:pPr lvl="2">
              <a:buNone/>
            </a:pPr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Rayleigh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Erlang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Exponential</a:t>
            </a:r>
          </a:p>
          <a:p>
            <a:pPr lvl="1">
              <a:buNone/>
            </a:pPr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Uniform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Impulse</a:t>
            </a:r>
          </a:p>
          <a:p>
            <a:pPr lvl="2"/>
            <a:r>
              <a:rPr lang="en-IE" sz="1900" i="1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Salt and pepper</a:t>
            </a: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 noise</a:t>
            </a:r>
            <a:endParaRPr lang="en-US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Noise Models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5334000" y="1676400"/>
            <a:ext cx="3352800" cy="4724400"/>
            <a:chOff x="3137" y="806"/>
            <a:chExt cx="2446" cy="3487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>
              <a:lum bright="-42000" contrast="60000"/>
            </a:blip>
            <a:srcRect/>
            <a:stretch>
              <a:fillRect/>
            </a:stretch>
          </p:blipFill>
          <p:spPr bwMode="auto">
            <a:xfrm>
              <a:off x="3137" y="806"/>
              <a:ext cx="2404" cy="3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3929" y="1116"/>
              <a:ext cx="472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Gaussian</a:t>
              </a:r>
              <a:endParaRPr lang="en-US" sz="1400"/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4848" y="1117"/>
              <a:ext cx="435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Rayleigh</a:t>
              </a:r>
              <a:endParaRPr lang="en-US" sz="1400"/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589" y="2270"/>
              <a:ext cx="323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Erlang</a:t>
              </a:r>
              <a:endParaRPr lang="en-US" sz="1400"/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597" y="2270"/>
              <a:ext cx="584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Exponential</a:t>
              </a:r>
              <a:endParaRPr lang="en-US" sz="1400"/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3842" y="3306"/>
              <a:ext cx="391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Uniform</a:t>
              </a:r>
              <a:endParaRPr lang="en-US" sz="1400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5192" y="3495"/>
              <a:ext cx="391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Impulse</a:t>
              </a:r>
              <a:endParaRPr lang="en-US" sz="1400"/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4068" y="3483"/>
              <a:ext cx="243" cy="14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B344BEA8-CB4A-CE7D-1EC4-370B0A31A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88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388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388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88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388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388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388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1000"/>
                                        <p:tgtEl>
                                          <p:spTgt spid="3881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0"/>
                                        <p:tgtEl>
                                          <p:spTgt spid="3881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b="16296"/>
          <a:stretch>
            <a:fillRect/>
          </a:stretch>
        </p:blipFill>
        <p:spPr bwMode="auto">
          <a:xfrm>
            <a:off x="1458913" y="609600"/>
            <a:ext cx="622617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/>
          <a:srcRect r="66902" b="25597"/>
          <a:stretch>
            <a:fillRect/>
          </a:stretch>
        </p:blipFill>
        <p:spPr bwMode="auto">
          <a:xfrm>
            <a:off x="3505200" y="609600"/>
            <a:ext cx="20574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/>
          <a:srcRect l="33821" r="33247" b="25597"/>
          <a:stretch>
            <a:fillRect/>
          </a:stretch>
        </p:blipFill>
        <p:spPr bwMode="auto">
          <a:xfrm>
            <a:off x="3581400" y="2667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3"/>
          <a:srcRect l="66751" r="317" b="25597"/>
          <a:stretch>
            <a:fillRect/>
          </a:stretch>
        </p:blipFill>
        <p:spPr bwMode="auto">
          <a:xfrm>
            <a:off x="3581400" y="47244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52400" y="609600"/>
            <a:ext cx="15033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Image </a:t>
            </a:r>
          </a:p>
          <a:p>
            <a:r>
              <a:rPr lang="en-US">
                <a:solidFill>
                  <a:srgbClr val="FF0000"/>
                </a:solidFill>
              </a:rPr>
              <a:t>degraded</a:t>
            </a:r>
          </a:p>
          <a:p>
            <a:r>
              <a:rPr lang="en-US">
                <a:solidFill>
                  <a:srgbClr val="FF0000"/>
                </a:solidFill>
              </a:rPr>
              <a:t>by motion </a:t>
            </a:r>
          </a:p>
          <a:p>
            <a:r>
              <a:rPr lang="en-US">
                <a:solidFill>
                  <a:srgbClr val="FF0000"/>
                </a:solidFill>
              </a:rPr>
              <a:t>blur +</a:t>
            </a:r>
          </a:p>
          <a:p>
            <a:r>
              <a:rPr lang="en-US">
                <a:solidFill>
                  <a:srgbClr val="FF0000"/>
                </a:solidFill>
              </a:rPr>
              <a:t>AWGN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3702050" y="609600"/>
            <a:ext cx="17399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Constrained</a:t>
            </a:r>
          </a:p>
          <a:p>
            <a:r>
              <a:rPr lang="en-US">
                <a:solidFill>
                  <a:srgbClr val="FFFF00"/>
                </a:solidFill>
              </a:rPr>
              <a:t>Least square</a:t>
            </a:r>
          </a:p>
          <a:p>
            <a:r>
              <a:rPr lang="en-US">
                <a:solidFill>
                  <a:srgbClr val="FFFF00"/>
                </a:solidFill>
              </a:rPr>
              <a:t> filter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5715000" y="609600"/>
            <a:ext cx="1746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Wiener filter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1905000" y="22098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=650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1903413" y="4267200"/>
            <a:ext cx="1220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=325</a:t>
            </a:r>
          </a:p>
        </p:txBody>
      </p:sp>
      <p:sp>
        <p:nvSpPr>
          <p:cNvPr id="81932" name="Text Box 12"/>
          <p:cNvSpPr txBox="1">
            <a:spLocks noChangeArrowheads="1"/>
          </p:cNvSpPr>
          <p:nvPr/>
        </p:nvSpPr>
        <p:spPr bwMode="auto">
          <a:xfrm>
            <a:off x="1828800" y="62484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=130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0D64-6AEC-4A38-9080-8738ED21B731}" type="datetime1">
              <a:rPr lang="en-US"/>
              <a:pPr/>
              <a:t>9/25/2023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7B3D-9B9B-485C-AD2A-6FF2EFADE5EB}" type="slidenum">
              <a:rPr lang="en-US"/>
              <a:pPr/>
              <a:t>9</a:t>
            </a:fld>
            <a:endParaRPr lang="en-US"/>
          </a:p>
        </p:txBody>
      </p:sp>
      <p:sp>
        <p:nvSpPr>
          <p:cNvPr id="390148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390149" name="Object 5"/>
          <p:cNvGraphicFramePr>
            <a:graphicFrameLocks noChangeAspect="1"/>
          </p:cNvGraphicFramePr>
          <p:nvPr/>
        </p:nvGraphicFramePr>
        <p:xfrm>
          <a:off x="381000" y="1752600"/>
          <a:ext cx="74406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760" imgH="634680" progId="">
                  <p:embed/>
                </p:oleObj>
              </mc:Choice>
              <mc:Fallback>
                <p:oleObj name="Equation" r:id="rId2" imgW="3263760" imgH="6346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2600"/>
                        <a:ext cx="7440612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0" name="Object 6"/>
          <p:cNvGraphicFramePr>
            <a:graphicFrameLocks noChangeAspect="1"/>
          </p:cNvGraphicFramePr>
          <p:nvPr/>
        </p:nvGraphicFramePr>
        <p:xfrm>
          <a:off x="484187" y="3429000"/>
          <a:ext cx="5383213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360" imgH="660240" progId="">
                  <p:embed/>
                </p:oleObj>
              </mc:Choice>
              <mc:Fallback>
                <p:oleObj name="Equation" r:id="rId4" imgW="2565360" imgH="6602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" y="3429000"/>
                        <a:ext cx="5383213" cy="1385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Gaussian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6450" y="2438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28600" y="5366671"/>
            <a:ext cx="457200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70% of its values will be in the range</a:t>
            </a:r>
          </a:p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95% of its values will be in the range 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724400" y="5254032"/>
          <a:ext cx="2286000" cy="46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15640" progId="">
                  <p:embed/>
                </p:oleObj>
              </mc:Choice>
              <mc:Fallback>
                <p:oleObj name="Equation" r:id="rId8" imgW="1066680" imgH="215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254032"/>
                        <a:ext cx="2286000" cy="460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724400" y="5930229"/>
          <a:ext cx="2667000" cy="470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8960" imgH="215640" progId="">
                  <p:embed/>
                </p:oleObj>
              </mc:Choice>
              <mc:Fallback>
                <p:oleObj name="Equation" r:id="rId10" imgW="1218960" imgH="215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930229"/>
                        <a:ext cx="2667000" cy="4705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6C99E9C-C969-2CF6-B749-C2CEA748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2821</Words>
  <Application>Microsoft Office PowerPoint</Application>
  <PresentationFormat>On-screen Show (4:3)</PresentationFormat>
  <Paragraphs>829</Paragraphs>
  <Slides>80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Andalus</vt:lpstr>
      <vt:lpstr>Arial</vt:lpstr>
      <vt:lpstr>Baskerville Old Face</vt:lpstr>
      <vt:lpstr>Book Antiqua</vt:lpstr>
      <vt:lpstr>Calibri</vt:lpstr>
      <vt:lpstr>Chiller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SATHISH</dc:creator>
  <cp:lastModifiedBy>Dell</cp:lastModifiedBy>
  <cp:revision>70</cp:revision>
  <dcterms:created xsi:type="dcterms:W3CDTF">2014-03-20T15:02:50Z</dcterms:created>
  <dcterms:modified xsi:type="dcterms:W3CDTF">2023-09-25T08:34:26Z</dcterms:modified>
</cp:coreProperties>
</file>